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14630400" cy="8229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F1EE568F-EA2E-4DE0-B6C8-6FC0CA667F0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4572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48"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49"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4572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50"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1"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84BED409-A1F8-4357-A662-419321343C3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4572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54"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chemeClr val="dk1"/>
              </a:solidFill>
              <a:effectLst/>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chemeClr val="dk1"/>
              </a:solidFill>
              <a:effectLst/>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chemeClr val="dk1"/>
              </a:solidFill>
              <a:effectLst/>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chemeClr val="dk1"/>
              </a:solidFill>
              <a:effectLst/>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chemeClr val="dk1"/>
              </a:solidFill>
              <a:effectLst/>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chemeClr val="dk1"/>
              </a:solidFill>
              <a:effectLst/>
              <a:uFillTx/>
              <a:latin typeface="Calibri"/>
            </a:endParaRPr>
          </a:p>
        </p:txBody>
      </p:sp>
      <p:sp>
        <p:nvSpPr>
          <p:cNvPr id="55"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4572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56"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7"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8"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17495303-A9FD-4DF6-8744-AA8AC4089E8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5"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6"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99B17376-49A5-4DCB-94E8-7092E492D17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0"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1"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2"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2458BCF2-CA39-4BBB-BE42-46F6AE28BFB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5"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6"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7"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8"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3E619146-0577-497A-B786-26B3489F7D4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457200">
              <a:lnSpc>
                <a:spcPct val="100000"/>
              </a:lnSpc>
              <a:buNone/>
            </a:pPr>
            <a:r>
              <a:rPr b="1" lang="en-US" sz="4000" strike="noStrike" u="none" cap="all">
                <a:solidFill>
                  <a:schemeClr val="dk1"/>
                </a:solidFill>
                <a:effectLst/>
                <a:uFillTx/>
                <a:latin typeface="Calibri"/>
              </a:rPr>
              <a:t>Click to edit Master title style</a:t>
            </a:r>
            <a:endParaRPr b="0" lang="en-US" sz="4000" strike="noStrike" u="none">
              <a:solidFill>
                <a:schemeClr val="dk1"/>
              </a:solidFill>
              <a:effectLst/>
              <a:uFillTx/>
              <a:latin typeface="Calibri"/>
            </a:endParaRPr>
          </a:p>
        </p:txBody>
      </p:sp>
      <p:sp>
        <p:nvSpPr>
          <p:cNvPr id="20"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4572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US" sz="2000" strike="noStrike" u="none">
              <a:solidFill>
                <a:schemeClr val="dk1"/>
              </a:solidFill>
              <a:effectLst/>
              <a:uFillTx/>
              <a:latin typeface="Calibri"/>
            </a:endParaRPr>
          </a:p>
        </p:txBody>
      </p:sp>
      <p:sp>
        <p:nvSpPr>
          <p:cNvPr id="21"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2"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3"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484CCA75-98B7-4E61-B00A-2044991B005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25"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6"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7"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8"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9"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17668FF7-747A-4DEF-9C84-78F8CE6A083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1"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4572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2"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3"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4572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4"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5"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6"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7"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CE18739F-07A7-44B1-BAB3-935B1911704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9"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AF92243E-6950-4C6C-8DA9-E093ABA87F8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3"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4"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64374678-F30C-439D-BAA4-153E73550E3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5" name="PlaceHolder 4"/>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46" name="PlaceHolder 5"/>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9.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9.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3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9.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9.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9.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9.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9.xml"/>
</Relationships>
</file>

<file path=ppt/slides/_rels/slide3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9.xml"/>
</Relationships>
</file>

<file path=ppt/slides/_rels/slide3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9.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9.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9.xml"/>
</Relationships>
</file>

<file path=ppt/slides/_rels/slide4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9.xml"/>
</Relationships>
</file>

<file path=ppt/slides/_rels/slide4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9.xml"/>
</Relationships>
</file>

<file path=ppt/slides/_rels/slide4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9.xml"/>
</Relationships>
</file>

<file path=ppt/slides/_rels/slide4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9.xml"/>
</Relationships>
</file>

<file path=ppt/slides/_rels/slide4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9.xml"/>
</Relationships>
</file>

<file path=ppt/slides/_rels/slide4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9.xml"/>
</Relationships>
</file>

<file path=ppt/slides/_rels/slide4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9.xml"/>
</Relationships>
</file>

<file path=ppt/slides/_rels/slide4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9.xml"/>
</Relationships>
</file>

<file path=ppt/slides/_rels/slide4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9.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9.xml"/>
</Relationships>
</file>

<file path=ppt/slides/_rels/slide5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9.xml"/>
</Relationships>
</file>

<file path=ppt/slides/_rels/slide5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9.xml"/>
</Relationships>
</file>

<file path=ppt/slides/_rels/slide5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9.xml"/>
</Relationships>
</file>

<file path=ppt/slides/_rels/slide5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9.xml"/>
</Relationships>
</file>

<file path=ppt/slides/_rels/slide5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9.xml"/>
</Relationships>
</file>

<file path=ppt/slides/_rels/slide5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9.xml"/>
</Relationships>
</file>

<file path=ppt/slides/_rels/slide5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9.xml"/>
</Relationships>
</file>

<file path=ppt/slides/_rels/slide5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hyperlink" Target="file:///C:/Users/colto/Documents/GitHub/saocom_project/results/saocom_3d_interactive.html" TargetMode="Externa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SAOCOM InSAR DEM Validation</a:t>
            </a:r>
            <a:endParaRPr b="0" lang="en-US" sz="3600" strike="noStrike" u="none">
              <a:solidFill>
                <a:srgbClr val="000000"/>
              </a:solidFill>
              <a:effectLst/>
              <a:uFillTx/>
              <a:latin typeface="Arial"/>
            </a:endParaRPr>
          </a:p>
        </p:txBody>
      </p:sp>
      <p:sp>
        <p:nvSpPr>
          <p:cNvPr id="60"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61"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A Land Cover-Stratified Analysis</a:t>
            </a:r>
            <a:br>
              <a:rPr sz="2000"/>
            </a:br>
            <a:br>
              <a:rPr sz="2000"/>
            </a:br>
            <a:r>
              <a:rPr b="0" lang="en-US" sz="2000" strike="noStrike" u="none">
                <a:solidFill>
                  <a:srgbClr val="464646"/>
                </a:solidFill>
                <a:effectLst/>
                <a:uFillTx/>
                <a:latin typeface="Calibri"/>
              </a:rPr>
              <a:t>Key Pillars:</a:t>
            </a:r>
            <a:br>
              <a:rPr sz="2000"/>
            </a:br>
            <a:r>
              <a:rPr b="0" lang="en-US" sz="2000" strike="noStrike" u="none">
                <a:solidFill>
                  <a:srgbClr val="464646"/>
                </a:solidFill>
                <a:effectLst/>
                <a:uFillTx/>
                <a:latin typeface="Calibri"/>
              </a:rPr>
              <a:t>• Vertical Accuracy Assessment</a:t>
            </a:r>
            <a:br>
              <a:rPr sz="2000"/>
            </a:br>
            <a:r>
              <a:rPr b="0" lang="en-US" sz="2000" strike="noStrike" u="none">
                <a:solidFill>
                  <a:srgbClr val="464646"/>
                </a:solidFill>
                <a:effectLst/>
                <a:uFillTx/>
                <a:latin typeface="Calibri"/>
              </a:rPr>
              <a:t>• Land Cover Performance</a:t>
            </a:r>
            <a:br>
              <a:rPr sz="2000"/>
            </a:br>
            <a:r>
              <a:rPr b="0" lang="en-US" sz="2000" strike="noStrike" u="none">
                <a:solidFill>
                  <a:srgbClr val="464646"/>
                </a:solidFill>
                <a:effectLst/>
                <a:uFillTx/>
                <a:latin typeface="Calibri"/>
              </a:rPr>
              <a:t>• Spatial Coverage &amp; Void Analysis</a:t>
            </a:r>
            <a:endParaRPr b="0" lang="en-US" sz="2000" strike="noStrike" u="none">
              <a:solidFill>
                <a:srgbClr val="000000"/>
              </a:solidFill>
              <a:effectLst/>
              <a:uFillTx/>
              <a:latin typeface="Arial"/>
            </a:endParaRPr>
          </a:p>
        </p:txBody>
      </p:sp>
      <p:sp>
        <p:nvSpPr>
          <p:cNvPr id="62"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10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08" name="TextBox 3"/>
          <p:cNvSpPr/>
          <p:nvPr/>
        </p:nvSpPr>
        <p:spPr>
          <a:xfrm>
            <a:off x="457560" y="1006200"/>
            <a:ext cx="128012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figure visually breaks down the differences between the two reference DEMs. The maps highlight spatial patterns of disagreement, while the histogram shows the statistical distribution.</a:t>
            </a:r>
            <a:br>
              <a:rPr sz="2000"/>
            </a:br>
            <a:br>
              <a:rPr sz="2000"/>
            </a:br>
            <a:endParaRPr b="0" lang="en-US" sz="2000" strike="noStrike" u="none">
              <a:solidFill>
                <a:srgbClr val="000000"/>
              </a:solidFill>
              <a:effectLst/>
              <a:uFillTx/>
              <a:latin typeface="Arial"/>
            </a:endParaRPr>
          </a:p>
        </p:txBody>
      </p:sp>
      <p:sp>
        <p:nvSpPr>
          <p:cNvPr id="109"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110" name="" descr=""/>
          <p:cNvPicPr/>
          <p:nvPr/>
        </p:nvPicPr>
        <p:blipFill>
          <a:blip r:embed="rId1"/>
          <a:stretch/>
        </p:blipFill>
        <p:spPr>
          <a:xfrm>
            <a:off x="0" y="2779200"/>
            <a:ext cx="14622480" cy="50482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Box 8"/>
          <p:cNvSpPr/>
          <p:nvPr/>
        </p:nvSpPr>
        <p:spPr>
          <a:xfrm>
            <a:off x="457200" y="182880"/>
            <a:ext cx="54759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112" name="Straight Connector 3"/>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13" name="TextBox 9"/>
          <p:cNvSpPr/>
          <p:nvPr/>
        </p:nvSpPr>
        <p:spPr>
          <a:xfrm>
            <a:off x="457200" y="1280160"/>
            <a:ext cx="6857640" cy="24685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figure visually breaks down the differences between the two reference DEMs. The maps highlight spatial patterns of disagreement, while the histogram shows the statistical distribution.</a:t>
            </a:r>
            <a:br>
              <a:rPr sz="2000"/>
            </a:br>
            <a:br>
              <a:rPr sz="2000"/>
            </a:br>
            <a:r>
              <a:rPr b="0" lang="en-US" sz="2000" strike="noStrike" u="none">
                <a:solidFill>
                  <a:srgbClr val="464646"/>
                </a:solidFill>
                <a:effectLst/>
                <a:uFillTx/>
                <a:latin typeface="Calibri"/>
              </a:rPr>
              <a:t>[Placeholder for Figure 1: 8-Panel Reference DEM Comparison]</a:t>
            </a:r>
            <a:endParaRPr b="0" lang="en-US" sz="2000" strike="noStrike" u="none">
              <a:solidFill>
                <a:srgbClr val="000000"/>
              </a:solidFill>
              <a:effectLst/>
              <a:uFillTx/>
              <a:latin typeface="Arial"/>
            </a:endParaRPr>
          </a:p>
        </p:txBody>
      </p:sp>
      <p:sp>
        <p:nvSpPr>
          <p:cNvPr id="114" name="TextBox 10"/>
          <p:cNvSpPr/>
          <p:nvPr/>
        </p:nvSpPr>
        <p:spPr>
          <a:xfrm>
            <a:off x="9545760" y="2743200"/>
            <a:ext cx="2798640" cy="8211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Tinitialy – Copernicus</a:t>
            </a:r>
            <a:endParaRPr b="0" lang="en-US" sz="2400" strike="noStrike" u="none">
              <a:solidFill>
                <a:srgbClr val="000000"/>
              </a:solidFill>
              <a:effectLst/>
              <a:uFillTx/>
              <a:latin typeface="Arial"/>
            </a:endParaRPr>
          </a:p>
          <a:p>
            <a:pPr defTabSz="457200">
              <a:lnSpc>
                <a:spcPct val="100000"/>
              </a:lnSpc>
            </a:pPr>
            <a:endParaRPr b="0" lang="en-US" sz="2400" strike="noStrike" u="none">
              <a:solidFill>
                <a:srgbClr val="000000"/>
              </a:solidFill>
              <a:effectLst/>
              <a:uFillTx/>
              <a:latin typeface="Arial"/>
            </a:endParaRPr>
          </a:p>
        </p:txBody>
      </p:sp>
      <p:sp>
        <p:nvSpPr>
          <p:cNvPr id="115" name="TextBox 11"/>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116" name="" descr=""/>
          <p:cNvPicPr/>
          <p:nvPr/>
        </p:nvPicPr>
        <p:blipFill>
          <a:blip r:embed="rId1"/>
          <a:stretch/>
        </p:blipFill>
        <p:spPr>
          <a:xfrm>
            <a:off x="455760" y="3181320"/>
            <a:ext cx="13488840" cy="459108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Box 18"/>
          <p:cNvSpPr/>
          <p:nvPr/>
        </p:nvSpPr>
        <p:spPr>
          <a:xfrm>
            <a:off x="457200" y="182880"/>
            <a:ext cx="54759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118" name="Straight Connector 6"/>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19" name="TextBox 22"/>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120" name="" descr=""/>
          <p:cNvPicPr/>
          <p:nvPr/>
        </p:nvPicPr>
        <p:blipFill>
          <a:blip r:embed="rId1"/>
          <a:stretch/>
        </p:blipFill>
        <p:spPr>
          <a:xfrm>
            <a:off x="437760" y="282744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Box 28"/>
          <p:cNvSpPr/>
          <p:nvPr/>
        </p:nvSpPr>
        <p:spPr>
          <a:xfrm>
            <a:off x="457200" y="182880"/>
            <a:ext cx="54759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122" name="Straight Connector 9"/>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23" name="TextBox 29"/>
          <p:cNvSpPr/>
          <p:nvPr/>
        </p:nvSpPr>
        <p:spPr>
          <a:xfrm>
            <a:off x="457200" y="1280160"/>
            <a:ext cx="6857640" cy="24685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figure visually breaks down the differences between the two reference DEMs. The maps highlight spatial patterns of disagreement, while the histogram shows the statistical distribution.</a:t>
            </a:r>
            <a:br>
              <a:rPr sz="2000"/>
            </a:br>
            <a:br>
              <a:rPr sz="2000"/>
            </a:br>
            <a:r>
              <a:rPr b="0" lang="en-US" sz="2000" strike="noStrike" u="none">
                <a:solidFill>
                  <a:srgbClr val="464646"/>
                </a:solidFill>
                <a:effectLst/>
                <a:uFillTx/>
                <a:latin typeface="Calibri"/>
              </a:rPr>
              <a:t>[Placeholder for Figure 1: 8-Panel Reference DEM Comparison]</a:t>
            </a:r>
            <a:endParaRPr b="0" lang="en-US" sz="2000" strike="noStrike" u="none">
              <a:solidFill>
                <a:srgbClr val="000000"/>
              </a:solidFill>
              <a:effectLst/>
              <a:uFillTx/>
              <a:latin typeface="Arial"/>
            </a:endParaRPr>
          </a:p>
        </p:txBody>
      </p:sp>
      <p:sp>
        <p:nvSpPr>
          <p:cNvPr id="124" name="TextBox 30"/>
          <p:cNvSpPr/>
          <p:nvPr/>
        </p:nvSpPr>
        <p:spPr>
          <a:xfrm>
            <a:off x="9545760" y="2743200"/>
            <a:ext cx="2798640" cy="8211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Tinitialy – Copernicus</a:t>
            </a:r>
            <a:endParaRPr b="0" lang="en-US" sz="2400" strike="noStrike" u="none">
              <a:solidFill>
                <a:srgbClr val="000000"/>
              </a:solidFill>
              <a:effectLst/>
              <a:uFillTx/>
              <a:latin typeface="Arial"/>
            </a:endParaRPr>
          </a:p>
          <a:p>
            <a:pPr defTabSz="457200">
              <a:lnSpc>
                <a:spcPct val="100000"/>
              </a:lnSpc>
            </a:pPr>
            <a:endParaRPr b="0" lang="en-US" sz="2400" strike="noStrike" u="none">
              <a:solidFill>
                <a:srgbClr val="000000"/>
              </a:solidFill>
              <a:effectLst/>
              <a:uFillTx/>
              <a:latin typeface="Arial"/>
            </a:endParaRPr>
          </a:p>
        </p:txBody>
      </p:sp>
      <p:sp>
        <p:nvSpPr>
          <p:cNvPr id="125" name="TextBox 31"/>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126" name="" descr=""/>
          <p:cNvPicPr/>
          <p:nvPr/>
        </p:nvPicPr>
        <p:blipFill>
          <a:blip r:embed="rId1"/>
          <a:stretch/>
        </p:blipFill>
        <p:spPr>
          <a:xfrm>
            <a:off x="455760" y="3181320"/>
            <a:ext cx="13488840" cy="45910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Box 1"/>
          <p:cNvSpPr/>
          <p:nvPr/>
        </p:nvSpPr>
        <p:spPr>
          <a:xfrm>
            <a:off x="457200" y="182880"/>
            <a:ext cx="544428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Gridded SAOCOM Residuals</a:t>
            </a:r>
            <a:endParaRPr b="0" lang="en-US" sz="3600" strike="noStrike" u="none">
              <a:solidFill>
                <a:srgbClr val="000000"/>
              </a:solidFill>
              <a:effectLst/>
              <a:uFillTx/>
              <a:latin typeface="Arial"/>
            </a:endParaRPr>
          </a:p>
        </p:txBody>
      </p:sp>
      <p:sp>
        <p:nvSpPr>
          <p:cNvPr id="128"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29" name="TextBox 3"/>
          <p:cNvSpPr/>
          <p:nvPr/>
        </p:nvSpPr>
        <p:spPr>
          <a:xfrm>
            <a:off x="457200" y="1280160"/>
            <a:ext cx="13716000" cy="1675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 point-based errors were interpolated into a continuous map. This allows us to visualize the spatial patterns of where the SAOCOM DEM is higher or lower than the reference DEMs.</a:t>
            </a:r>
            <a:br>
              <a:rPr sz="2000"/>
            </a:br>
            <a:br>
              <a:rPr sz="2000"/>
            </a:br>
            <a:r>
              <a:rPr b="0" lang="en-US" sz="2000" strike="noStrike" u="none">
                <a:solidFill>
                  <a:srgbClr val="464646"/>
                </a:solidFill>
                <a:effectLst/>
                <a:uFillTx/>
                <a:latin typeface="Calibri"/>
              </a:rPr>
              <a:t>[Placeholder for Figure 6: 6-Panel Gridded SAOCOM Residual Map]</a:t>
            </a:r>
            <a:endParaRPr b="0" lang="en-US" sz="2000" strike="noStrike" u="none">
              <a:solidFill>
                <a:srgbClr val="000000"/>
              </a:solidFill>
              <a:effectLst/>
              <a:uFillTx/>
              <a:latin typeface="Arial"/>
            </a:endParaRPr>
          </a:p>
        </p:txBody>
      </p:sp>
      <p:sp>
        <p:nvSpPr>
          <p:cNvPr id="130" name="TextBox 5"/>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18</a:t>
            </a:r>
            <a:endParaRPr b="0" lang="en-US" sz="1200" strike="noStrike" u="none">
              <a:solidFill>
                <a:srgbClr val="000000"/>
              </a:solidFill>
              <a:effectLst/>
              <a:uFillTx/>
              <a:latin typeface="Arial"/>
            </a:endParaRPr>
          </a:p>
        </p:txBody>
      </p:sp>
      <p:pic>
        <p:nvPicPr>
          <p:cNvPr id="131" name="" descr=""/>
          <p:cNvPicPr/>
          <p:nvPr/>
        </p:nvPicPr>
        <p:blipFill>
          <a:blip r:embed="rId1"/>
          <a:stretch/>
        </p:blipFill>
        <p:spPr>
          <a:xfrm>
            <a:off x="457200" y="2327400"/>
            <a:ext cx="13479120" cy="581040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Box 1"/>
          <p:cNvSpPr/>
          <p:nvPr/>
        </p:nvSpPr>
        <p:spPr>
          <a:xfrm>
            <a:off x="457200" y="182880"/>
            <a:ext cx="36615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Correlation</a:t>
            </a:r>
            <a:endParaRPr b="0" lang="en-US" sz="3600" strike="noStrike" u="none">
              <a:solidFill>
                <a:srgbClr val="000000"/>
              </a:solidFill>
              <a:effectLst/>
              <a:uFillTx/>
              <a:latin typeface="Arial"/>
            </a:endParaRPr>
          </a:p>
        </p:txBody>
      </p:sp>
      <p:sp>
        <p:nvSpPr>
          <p:cNvPr id="13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34" name="TextBox 3"/>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directly compare elevation values. While there is a strong linear relationship (high correlation), the spread of points around the 1:1 line visually represents the error.</a:t>
            </a:r>
            <a:br>
              <a:rPr sz="2000"/>
            </a:br>
            <a:endParaRPr b="0" lang="en-US" sz="2000" strike="noStrike" u="none">
              <a:solidFill>
                <a:srgbClr val="000000"/>
              </a:solidFill>
              <a:effectLst/>
              <a:uFillTx/>
              <a:latin typeface="Arial"/>
            </a:endParaRPr>
          </a:p>
        </p:txBody>
      </p:sp>
      <p:sp>
        <p:nvSpPr>
          <p:cNvPr id="135" name="TextBox 5"/>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19</a:t>
            </a:r>
            <a:endParaRPr b="0" lang="en-US" sz="1200" strike="noStrike" u="none">
              <a:solidFill>
                <a:srgbClr val="000000"/>
              </a:solidFill>
              <a:effectLst/>
              <a:uFillTx/>
              <a:latin typeface="Arial"/>
            </a:endParaRPr>
          </a:p>
        </p:txBody>
      </p:sp>
      <p:pic>
        <p:nvPicPr>
          <p:cNvPr id="136" name="" descr=""/>
          <p:cNvPicPr/>
          <p:nvPr/>
        </p:nvPicPr>
        <p:blipFill>
          <a:blip r:embed="rId1"/>
          <a:stretch/>
        </p:blipFill>
        <p:spPr>
          <a:xfrm>
            <a:off x="74880" y="2286000"/>
            <a:ext cx="14630040" cy="488412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Box 23"/>
          <p:cNvSpPr/>
          <p:nvPr/>
        </p:nvSpPr>
        <p:spPr>
          <a:xfrm>
            <a:off x="457200" y="182880"/>
            <a:ext cx="36615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Correlation</a:t>
            </a:r>
            <a:endParaRPr b="0" lang="en-US" sz="3600" strike="noStrike" u="none">
              <a:solidFill>
                <a:srgbClr val="000000"/>
              </a:solidFill>
              <a:effectLst/>
              <a:uFillTx/>
              <a:latin typeface="Arial"/>
            </a:endParaRPr>
          </a:p>
        </p:txBody>
      </p:sp>
      <p:sp>
        <p:nvSpPr>
          <p:cNvPr id="138" name="Straight Connector 8"/>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39" name="TextBox 26"/>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directly compare elevation values. While there is a strong linear relationship (high correlation), the spread of points around the 1:1 line visually represents the error.</a:t>
            </a:r>
            <a:br>
              <a:rPr sz="2000"/>
            </a:br>
            <a:endParaRPr b="0" lang="en-US" sz="2000" strike="noStrike" u="none">
              <a:solidFill>
                <a:srgbClr val="000000"/>
              </a:solidFill>
              <a:effectLst/>
              <a:uFillTx/>
              <a:latin typeface="Arial"/>
            </a:endParaRPr>
          </a:p>
        </p:txBody>
      </p:sp>
      <p:sp>
        <p:nvSpPr>
          <p:cNvPr id="140" name="TextBox 27"/>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19</a:t>
            </a:r>
            <a:endParaRPr b="0" lang="en-US" sz="1200" strike="noStrike" u="none">
              <a:solidFill>
                <a:srgbClr val="000000"/>
              </a:solidFill>
              <a:effectLst/>
              <a:uFillTx/>
              <a:latin typeface="Arial"/>
            </a:endParaRPr>
          </a:p>
        </p:txBody>
      </p:sp>
      <p:pic>
        <p:nvPicPr>
          <p:cNvPr id="141" name="" descr=""/>
          <p:cNvPicPr/>
          <p:nvPr/>
        </p:nvPicPr>
        <p:blipFill>
          <a:blip r:embed="rId1"/>
          <a:stretch/>
        </p:blipFill>
        <p:spPr>
          <a:xfrm>
            <a:off x="0" y="2652840"/>
            <a:ext cx="14630040" cy="489096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Box 1"/>
          <p:cNvSpPr/>
          <p:nvPr/>
        </p:nvSpPr>
        <p:spPr>
          <a:xfrm>
            <a:off x="457200" y="182880"/>
            <a:ext cx="38754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vs. Coherence</a:t>
            </a:r>
            <a:endParaRPr b="0" lang="en-US" sz="3600" strike="noStrike" u="none">
              <a:solidFill>
                <a:srgbClr val="000000"/>
              </a:solidFill>
              <a:effectLst/>
              <a:uFillTx/>
              <a:latin typeface="Arial"/>
            </a:endParaRPr>
          </a:p>
        </p:txBody>
      </p:sp>
      <p:sp>
        <p:nvSpPr>
          <p:cNvPr id="14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44" name="TextBox 3"/>
          <p:cNvSpPr/>
          <p:nvPr/>
        </p:nvSpPr>
        <p:spPr>
          <a:xfrm>
            <a:off x="457200" y="1280160"/>
            <a:ext cx="685764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show the clear relationship between signal quality (coherence) and accuracy. As coherence increases, the error distribution tightens significantly, and the median error approaches zero.</a:t>
            </a:r>
            <a:br>
              <a:rPr sz="2000"/>
            </a:br>
            <a:br>
              <a:rPr sz="2000"/>
            </a:br>
            <a:endParaRPr b="0" lang="en-US" sz="2000" strike="noStrike" u="none">
              <a:solidFill>
                <a:srgbClr val="000000"/>
              </a:solidFill>
              <a:effectLst/>
              <a:uFillTx/>
              <a:latin typeface="Arial"/>
            </a:endParaRPr>
          </a:p>
        </p:txBody>
      </p:sp>
      <p:sp>
        <p:nvSpPr>
          <p:cNvPr id="145" name="TextBox 4"/>
          <p:cNvSpPr/>
          <p:nvPr/>
        </p:nvSpPr>
        <p:spPr>
          <a:xfrm>
            <a:off x="7772400" y="1280160"/>
            <a:ext cx="3177720" cy="456120"/>
          </a:xfrm>
          <a:prstGeom prst="rect">
            <a:avLst/>
          </a:prstGeom>
          <a:noFill/>
          <a:ln w="0">
            <a:noFill/>
          </a:ln>
        </p:spPr>
        <p:style>
          <a:lnRef idx="0"/>
          <a:fillRef idx="0"/>
          <a:effectRef idx="0"/>
          <a:fontRef idx="minor"/>
        </p:style>
        <p:txBody>
          <a:bodyPr wrap="none" lIns="90000" rIns="90000" tIns="45000" bIns="45000" anchor="t">
            <a:spAutoFit/>
          </a:bodyPr>
          <a:p>
            <a:endParaRPr b="0" lang="en-US" sz="1800" strike="noStrike" u="none">
              <a:solidFill>
                <a:srgbClr val="000000"/>
              </a:solidFill>
              <a:effectLst/>
              <a:uFillTx/>
              <a:latin typeface="Arial"/>
            </a:endParaRPr>
          </a:p>
        </p:txBody>
      </p:sp>
      <p:sp>
        <p:nvSpPr>
          <p:cNvPr id="146" name="TextBox 5"/>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15</a:t>
            </a:r>
            <a:endParaRPr b="0" lang="en-US" sz="1200" strike="noStrike" u="none">
              <a:solidFill>
                <a:srgbClr val="000000"/>
              </a:solidFill>
              <a:effectLst/>
              <a:uFillTx/>
              <a:latin typeface="Arial"/>
            </a:endParaRPr>
          </a:p>
        </p:txBody>
      </p:sp>
      <p:pic>
        <p:nvPicPr>
          <p:cNvPr id="147" name="" descr=""/>
          <p:cNvPicPr/>
          <p:nvPr/>
        </p:nvPicPr>
        <p:blipFill>
          <a:blip r:embed="rId1"/>
          <a:stretch/>
        </p:blipFill>
        <p:spPr>
          <a:xfrm>
            <a:off x="3200400" y="2971800"/>
            <a:ext cx="1138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CORINE Land Cover</a:t>
            </a:r>
            <a:endParaRPr b="0" lang="en-US" sz="3600" strike="noStrike" u="none">
              <a:solidFill>
                <a:srgbClr val="000000"/>
              </a:solidFill>
              <a:effectLst/>
              <a:uFillTx/>
              <a:latin typeface="Arial"/>
            </a:endParaRPr>
          </a:p>
        </p:txBody>
      </p:sp>
      <p:sp>
        <p:nvSpPr>
          <p:cNvPr id="14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50" name="TextBox 3"/>
          <p:cNvSpPr/>
          <p:nvPr/>
        </p:nvSpPr>
        <p:spPr>
          <a:xfrm>
            <a:off x="457200" y="1280160"/>
            <a:ext cx="4343400" cy="3961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 CORINE 2018 dataset was processed to classify the terrain.</a:t>
            </a:r>
            <a:br>
              <a:rPr sz="2000"/>
            </a:br>
            <a:br>
              <a:rPr sz="2000"/>
            </a:br>
            <a:r>
              <a:rPr b="0" lang="en-US" sz="2000" strike="noStrike" u="none">
                <a:solidFill>
                  <a:srgbClr val="464646"/>
                </a:solidFill>
                <a:effectLst/>
                <a:uFillTx/>
                <a:latin typeface="Calibri"/>
              </a:rPr>
              <a:t>• 10  classes were found in the study area.</a:t>
            </a:r>
            <a:br>
              <a:rPr sz="2000"/>
            </a:br>
            <a:r>
              <a:rPr b="0" lang="en-US" sz="2000" strike="noStrike" u="none">
                <a:solidFill>
                  <a:srgbClr val="464646"/>
                </a:solidFill>
                <a:effectLst/>
                <a:uFillTx/>
                <a:latin typeface="Calibri"/>
              </a:rPr>
              <a:t>• A custom color palette was used for clarity in all subsequent maps and charts.</a:t>
            </a:r>
            <a:br>
              <a:rPr sz="2000"/>
            </a:br>
            <a:br>
              <a:rPr sz="2000"/>
            </a:br>
            <a:endParaRPr b="0" lang="en-US" sz="2000" strike="noStrike" u="none">
              <a:solidFill>
                <a:srgbClr val="000000"/>
              </a:solidFill>
              <a:effectLst/>
              <a:uFillTx/>
              <a:latin typeface="Arial"/>
            </a:endParaRPr>
          </a:p>
        </p:txBody>
      </p:sp>
      <p:sp>
        <p:nvSpPr>
          <p:cNvPr id="151"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11</a:t>
            </a:r>
            <a:endParaRPr b="0" lang="en-US" sz="1200" strike="noStrike" u="none">
              <a:solidFill>
                <a:srgbClr val="000000"/>
              </a:solidFill>
              <a:effectLst/>
              <a:uFillTx/>
              <a:latin typeface="Arial"/>
            </a:endParaRPr>
          </a:p>
        </p:txBody>
      </p:sp>
      <p:pic>
        <p:nvPicPr>
          <p:cNvPr id="152" name="" descr=""/>
          <p:cNvPicPr/>
          <p:nvPr/>
        </p:nvPicPr>
        <p:blipFill>
          <a:blip r:embed="rId1"/>
          <a:stretch/>
        </p:blipFill>
        <p:spPr>
          <a:xfrm>
            <a:off x="4800600" y="1828800"/>
            <a:ext cx="9287640" cy="59446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Residuals by Land Cover</a:t>
            </a:r>
            <a:endParaRPr b="0" lang="en-US" sz="3600" strike="noStrike" u="none">
              <a:solidFill>
                <a:srgbClr val="000000"/>
              </a:solidFill>
              <a:effectLst/>
              <a:uFillTx/>
              <a:latin typeface="Arial"/>
            </a:endParaRPr>
          </a:p>
        </p:txBody>
      </p:sp>
      <p:sp>
        <p:nvSpPr>
          <p:cNvPr id="15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55" name="TextBox 3"/>
          <p:cNvSpPr/>
          <p:nvPr/>
        </p:nvSpPr>
        <p:spPr>
          <a:xfrm>
            <a:off x="457200" y="1280160"/>
            <a:ext cx="3200400" cy="3961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table shows the error statistics for each land cover class. Performance varies significantly. Urban areas show lower error (NMAD &lt; 3.5m), while forests show much higher error (NMAD &gt; 5m).</a:t>
            </a:r>
            <a:br>
              <a:rPr sz="2000"/>
            </a:br>
            <a:br>
              <a:rPr sz="2000"/>
            </a:br>
            <a:endParaRPr b="0" lang="en-US" sz="2000" strike="noStrike" u="none">
              <a:solidFill>
                <a:srgbClr val="000000"/>
              </a:solidFill>
              <a:effectLst/>
              <a:uFillTx/>
              <a:latin typeface="Arial"/>
            </a:endParaRPr>
          </a:p>
        </p:txBody>
      </p:sp>
      <p:sp>
        <p:nvSpPr>
          <p:cNvPr id="156"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13</a:t>
            </a:r>
            <a:endParaRPr b="0" lang="en-US" sz="1200" strike="noStrike" u="none">
              <a:solidFill>
                <a:srgbClr val="000000"/>
              </a:solidFill>
              <a:effectLst/>
              <a:uFillTx/>
              <a:latin typeface="Arial"/>
            </a:endParaRPr>
          </a:p>
        </p:txBody>
      </p:sp>
      <p:pic>
        <p:nvPicPr>
          <p:cNvPr id="157" name="" descr=""/>
          <p:cNvPicPr/>
          <p:nvPr/>
        </p:nvPicPr>
        <p:blipFill>
          <a:blip r:embed="rId1"/>
          <a:stretch/>
        </p:blipFill>
        <p:spPr>
          <a:xfrm>
            <a:off x="4067280" y="1247760"/>
            <a:ext cx="10105920" cy="401004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Datasets &amp; Study Area</a:t>
            </a:r>
            <a:endParaRPr b="0" lang="en-US" sz="3600" strike="noStrike" u="none">
              <a:solidFill>
                <a:srgbClr val="000000"/>
              </a:solidFill>
              <a:effectLst/>
              <a:uFillTx/>
              <a:latin typeface="Arial"/>
            </a:endParaRPr>
          </a:p>
        </p:txBody>
      </p:sp>
      <p:sp>
        <p:nvSpPr>
          <p:cNvPr id="6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65" name="TextBox 3"/>
          <p:cNvSpPr/>
          <p:nvPr/>
        </p:nvSpPr>
        <p:spPr>
          <a:xfrm>
            <a:off x="457200" y="1280160"/>
            <a:ext cx="6857640" cy="12794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Study Area: Verona, Italy</a:t>
            </a:r>
            <a:br>
              <a:rPr sz="2000"/>
            </a:br>
            <a:r>
              <a:rPr b="0" lang="en-US" sz="2000" strike="noStrike" u="none">
                <a:solidFill>
                  <a:srgbClr val="464646"/>
                </a:solidFill>
                <a:effectLst/>
                <a:uFillTx/>
                <a:latin typeface="Calibri"/>
              </a:rPr>
              <a:t>• Constrained to SAOCOM data hull</a:t>
            </a:r>
            <a:br>
              <a:rPr sz="2000"/>
            </a:br>
            <a:r>
              <a:rPr b="0" lang="en-US" sz="2000" strike="noStrike" u="none">
                <a:solidFill>
                  <a:srgbClr val="464646"/>
                </a:solidFill>
                <a:effectLst/>
                <a:uFillTx/>
                <a:latin typeface="Calibri"/>
              </a:rPr>
              <a:t>• All data projected to UTM Zone 32N</a:t>
            </a:r>
            <a:endParaRPr b="0" lang="en-US" sz="2000" strike="noStrike" u="none">
              <a:solidFill>
                <a:srgbClr val="000000"/>
              </a:solidFill>
              <a:effectLst/>
              <a:uFillTx/>
              <a:latin typeface="Arial"/>
            </a:endParaRPr>
          </a:p>
        </p:txBody>
      </p:sp>
      <p:sp>
        <p:nvSpPr>
          <p:cNvPr id="66"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a:t>
            </a:r>
            <a:endParaRPr b="0" lang="en-US" sz="1200" strike="noStrike" u="none">
              <a:solidFill>
                <a:srgbClr val="000000"/>
              </a:solidFill>
              <a:effectLst/>
              <a:uFillTx/>
              <a:latin typeface="Arial"/>
            </a:endParaRPr>
          </a:p>
        </p:txBody>
      </p:sp>
      <p:pic>
        <p:nvPicPr>
          <p:cNvPr id="67" name="" descr=""/>
          <p:cNvPicPr/>
          <p:nvPr/>
        </p:nvPicPr>
        <p:blipFill>
          <a:blip r:embed="rId1"/>
          <a:stretch/>
        </p:blipFill>
        <p:spPr>
          <a:xfrm>
            <a:off x="4572000" y="1096920"/>
            <a:ext cx="9601200" cy="621252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Void Analysis by Land Cover</a:t>
            </a:r>
            <a:endParaRPr b="0" lang="en-US" sz="3600" strike="noStrike" u="none">
              <a:solidFill>
                <a:srgbClr val="000000"/>
              </a:solidFill>
              <a:effectLst/>
              <a:uFillTx/>
              <a:latin typeface="Arial"/>
            </a:endParaRPr>
          </a:p>
        </p:txBody>
      </p:sp>
      <p:sp>
        <p:nvSpPr>
          <p:cNvPr id="15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60" name="TextBox 3"/>
          <p:cNvSpPr/>
          <p:nvPr/>
        </p:nvSpPr>
        <p:spPr>
          <a:xfrm>
            <a:off x="457200" y="1280160"/>
            <a:ext cx="13258800" cy="1675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Thse graphs quantifies which land cover classes are most affected by data gaps. Water bodies and forests are almost entirely voids, while vineyards and forests are the largest contributors to the total void area.</a:t>
            </a:r>
            <a:endParaRPr b="0" lang="en-US" sz="2000" strike="noStrike" u="none">
              <a:solidFill>
                <a:srgbClr val="000000"/>
              </a:solidFill>
              <a:effectLst/>
              <a:uFillTx/>
              <a:latin typeface="Arial"/>
            </a:endParaRPr>
          </a:p>
          <a:p>
            <a:pPr defTabSz="457200">
              <a:lnSpc>
                <a:spcPct val="130000"/>
              </a:lnSpc>
            </a:pPr>
            <a:br>
              <a:rPr sz="2000"/>
            </a:br>
            <a:endParaRPr b="0" lang="en-US" sz="2000" strike="noStrike" u="none">
              <a:solidFill>
                <a:srgbClr val="000000"/>
              </a:solidFill>
              <a:effectLst/>
              <a:uFillTx/>
              <a:latin typeface="Arial"/>
            </a:endParaRPr>
          </a:p>
        </p:txBody>
      </p:sp>
      <p:sp>
        <p:nvSpPr>
          <p:cNvPr id="161"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endParaRPr b="0" lang="en-US" sz="1800" strike="noStrike" u="none">
              <a:solidFill>
                <a:srgbClr val="000000"/>
              </a:solidFill>
              <a:effectLst/>
              <a:uFillTx/>
              <a:latin typeface="Arial"/>
            </a:endParaRPr>
          </a:p>
        </p:txBody>
      </p:sp>
      <p:sp>
        <p:nvSpPr>
          <p:cNvPr id="162"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14</a:t>
            </a:r>
            <a:endParaRPr b="0" lang="en-US" sz="1200" strike="noStrike" u="none">
              <a:solidFill>
                <a:srgbClr val="000000"/>
              </a:solidFill>
              <a:effectLst/>
              <a:uFillTx/>
              <a:latin typeface="Arial"/>
            </a:endParaRPr>
          </a:p>
        </p:txBody>
      </p:sp>
      <p:pic>
        <p:nvPicPr>
          <p:cNvPr id="163" name="" descr=""/>
          <p:cNvPicPr/>
          <p:nvPr/>
        </p:nvPicPr>
        <p:blipFill>
          <a:blip r:embed="rId1"/>
          <a:stretch/>
        </p:blipFill>
        <p:spPr>
          <a:xfrm>
            <a:off x="1828800" y="2567880"/>
            <a:ext cx="12821040" cy="566172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by Land Cover</a:t>
            </a:r>
            <a:endParaRPr b="0" lang="en-US" sz="3600" strike="noStrike" u="none">
              <a:solidFill>
                <a:srgbClr val="000000"/>
              </a:solidFill>
              <a:effectLst/>
              <a:uFillTx/>
              <a:latin typeface="Arial"/>
            </a:endParaRPr>
          </a:p>
        </p:txBody>
      </p:sp>
      <p:sp>
        <p:nvSpPr>
          <p:cNvPr id="165"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66" name="TextBox 3"/>
          <p:cNvSpPr/>
          <p:nvPr/>
        </p:nvSpPr>
        <p:spPr>
          <a:xfrm>
            <a:off x="457200" y="1280160"/>
            <a:ext cx="3886200" cy="3169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visualize the error distributions for each major land cover class. Note the wide shape for forests (high uncertainty) compared to the narrow shape for urban fabric (more reliable).</a:t>
            </a:r>
            <a:br>
              <a:rPr sz="2000"/>
            </a:br>
            <a:br>
              <a:rPr sz="2000"/>
            </a:br>
            <a:endParaRPr b="0" lang="en-US" sz="2000" strike="noStrike" u="none">
              <a:solidFill>
                <a:srgbClr val="000000"/>
              </a:solidFill>
              <a:effectLst/>
              <a:uFillTx/>
              <a:latin typeface="Arial"/>
            </a:endParaRPr>
          </a:p>
        </p:txBody>
      </p:sp>
      <p:sp>
        <p:nvSpPr>
          <p:cNvPr id="167"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68"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16</a:t>
            </a:r>
            <a:endParaRPr b="0" lang="en-US" sz="1200" strike="noStrike" u="none">
              <a:solidFill>
                <a:srgbClr val="000000"/>
              </a:solidFill>
              <a:effectLst/>
              <a:uFillTx/>
              <a:latin typeface="Arial"/>
            </a:endParaRPr>
          </a:p>
        </p:txBody>
      </p:sp>
      <p:pic>
        <p:nvPicPr>
          <p:cNvPr id="169" name="" descr=""/>
          <p:cNvPicPr/>
          <p:nvPr/>
        </p:nvPicPr>
        <p:blipFill>
          <a:blip r:embed="rId1"/>
          <a:stretch/>
        </p:blipFill>
        <p:spPr>
          <a:xfrm>
            <a:off x="4506480" y="1006560"/>
            <a:ext cx="10124280" cy="72010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Box 13"/>
          <p:cNvSpPr/>
          <p:nvPr/>
        </p:nvSpPr>
        <p:spPr>
          <a:xfrm>
            <a:off x="457200" y="182880"/>
            <a:ext cx="390204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by Land Cover</a:t>
            </a:r>
            <a:endParaRPr b="0" lang="en-US" sz="3600" strike="noStrike" u="none">
              <a:solidFill>
                <a:srgbClr val="000000"/>
              </a:solidFill>
              <a:effectLst/>
              <a:uFillTx/>
              <a:latin typeface="Arial"/>
            </a:endParaRPr>
          </a:p>
        </p:txBody>
      </p:sp>
      <p:sp>
        <p:nvSpPr>
          <p:cNvPr id="171" name="Straight Connector 5"/>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72" name="TextBox 14"/>
          <p:cNvSpPr/>
          <p:nvPr/>
        </p:nvSpPr>
        <p:spPr>
          <a:xfrm>
            <a:off x="457200" y="1280160"/>
            <a:ext cx="3886200" cy="3169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visualize the error distributions for each major land cover class. Note the wide shape for forests (high uncertainty) compared to the narrow shape for urban fabric (more reliable).</a:t>
            </a:r>
            <a:br>
              <a:rPr sz="2000"/>
            </a:br>
            <a:br>
              <a:rPr sz="2000"/>
            </a:br>
            <a:endParaRPr b="0" lang="en-US" sz="2000" strike="noStrike" u="none">
              <a:solidFill>
                <a:srgbClr val="000000"/>
              </a:solidFill>
              <a:effectLst/>
              <a:uFillTx/>
              <a:latin typeface="Arial"/>
            </a:endParaRPr>
          </a:p>
        </p:txBody>
      </p:sp>
      <p:sp>
        <p:nvSpPr>
          <p:cNvPr id="173" name="TextBox 15"/>
          <p:cNvSpPr/>
          <p:nvPr/>
        </p:nvSpPr>
        <p:spPr>
          <a:xfrm>
            <a:off x="7772400" y="1280160"/>
            <a:ext cx="3177720" cy="4561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74" name="TextBox 16"/>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16</a:t>
            </a:r>
            <a:endParaRPr b="0" lang="en-US" sz="1200" strike="noStrike" u="none">
              <a:solidFill>
                <a:srgbClr val="000000"/>
              </a:solidFill>
              <a:effectLst/>
              <a:uFillTx/>
              <a:latin typeface="Arial"/>
            </a:endParaRPr>
          </a:p>
        </p:txBody>
      </p:sp>
      <p:pic>
        <p:nvPicPr>
          <p:cNvPr id="175" name="" descr=""/>
          <p:cNvPicPr/>
          <p:nvPr/>
        </p:nvPicPr>
        <p:blipFill>
          <a:blip r:embed="rId1"/>
          <a:stretch/>
        </p:blipFill>
        <p:spPr>
          <a:xfrm>
            <a:off x="4740480" y="1005840"/>
            <a:ext cx="9889920" cy="720144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Individual Land Cover Overlay</a:t>
            </a:r>
            <a:endParaRPr b="0" lang="en-US" sz="3600" strike="noStrike" u="none">
              <a:solidFill>
                <a:srgbClr val="000000"/>
              </a:solidFill>
              <a:effectLst/>
              <a:uFillTx/>
              <a:latin typeface="Arial"/>
            </a:endParaRPr>
          </a:p>
        </p:txBody>
      </p:sp>
      <p:sp>
        <p:nvSpPr>
          <p:cNvPr id="17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78" name="TextBox 3"/>
          <p:cNvSpPr/>
          <p:nvPr/>
        </p:nvSpPr>
        <p:spPr>
          <a:xfrm>
            <a:off x="457200" y="1280160"/>
            <a:ext cx="6857640" cy="19807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To understand the spatial distribution, each class was mapped over a satellite image. This example shows the extensive "Vineyards" class, a key agricultural feature in the region.</a:t>
            </a:r>
            <a:br>
              <a:rPr sz="2000"/>
            </a:br>
            <a:br>
              <a:rPr sz="2000"/>
            </a:br>
            <a:endParaRPr b="0" lang="en-US" sz="2000" strike="noStrike" u="none">
              <a:solidFill>
                <a:srgbClr val="000000"/>
              </a:solidFill>
              <a:effectLst/>
              <a:uFillTx/>
              <a:latin typeface="Arial"/>
            </a:endParaRPr>
          </a:p>
        </p:txBody>
      </p:sp>
      <p:sp>
        <p:nvSpPr>
          <p:cNvPr id="179"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80"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17</a:t>
            </a:r>
            <a:endParaRPr b="0" lang="en-US" sz="1200" strike="noStrike" u="none">
              <a:solidFill>
                <a:srgbClr val="000000"/>
              </a:solidFill>
              <a:effectLst/>
              <a:uFillTx/>
              <a:latin typeface="Arial"/>
            </a:endParaRPr>
          </a:p>
        </p:txBody>
      </p:sp>
      <p:pic>
        <p:nvPicPr>
          <p:cNvPr id="181" name="" descr=""/>
          <p:cNvPicPr/>
          <p:nvPr/>
        </p:nvPicPr>
        <p:blipFill>
          <a:blip r:embed="rId1"/>
          <a:stretch/>
        </p:blipFill>
        <p:spPr>
          <a:xfrm>
            <a:off x="6572520" y="1134720"/>
            <a:ext cx="805788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Land Cover Inside the Voids</a:t>
            </a:r>
            <a:endParaRPr b="0" lang="en-US" sz="3600" strike="noStrike" u="none">
              <a:solidFill>
                <a:srgbClr val="000000"/>
              </a:solidFill>
              <a:effectLst/>
              <a:uFillTx/>
              <a:latin typeface="Arial"/>
            </a:endParaRPr>
          </a:p>
        </p:txBody>
      </p:sp>
      <p:sp>
        <p:nvSpPr>
          <p:cNvPr id="18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84" name="TextBox 3"/>
          <p:cNvSpPr/>
          <p:nvPr/>
        </p:nvSpPr>
        <p:spPr>
          <a:xfrm>
            <a:off x="457200" y="1280160"/>
            <a:ext cx="2742120" cy="47552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shows only the land cover present in areas where SAOCOM data is missing. It clearly demonstrates that forests, vegetation, and water dominate the data gaps, pointing to decorrelation as the cause.</a:t>
            </a:r>
            <a:br>
              <a:rPr sz="2000"/>
            </a:br>
            <a:br>
              <a:rPr sz="2000"/>
            </a:br>
            <a:endParaRPr b="0" lang="en-US" sz="2000" strike="noStrike" u="none">
              <a:solidFill>
                <a:srgbClr val="000000"/>
              </a:solidFill>
              <a:effectLst/>
              <a:uFillTx/>
              <a:latin typeface="Arial"/>
            </a:endParaRPr>
          </a:p>
        </p:txBody>
      </p:sp>
      <p:sp>
        <p:nvSpPr>
          <p:cNvPr id="185"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20</a:t>
            </a:r>
            <a:endParaRPr b="0" lang="en-US" sz="1200" strike="noStrike" u="none">
              <a:solidFill>
                <a:srgbClr val="000000"/>
              </a:solidFill>
              <a:effectLst/>
              <a:uFillTx/>
              <a:latin typeface="Arial"/>
            </a:endParaRPr>
          </a:p>
        </p:txBody>
      </p:sp>
      <p:pic>
        <p:nvPicPr>
          <p:cNvPr id="186" name="" descr=""/>
          <p:cNvPicPr/>
          <p:nvPr/>
        </p:nvPicPr>
        <p:blipFill>
          <a:blip r:embed="rId1"/>
          <a:stretch/>
        </p:blipFill>
        <p:spPr>
          <a:xfrm>
            <a:off x="3199320" y="360"/>
            <a:ext cx="11431080" cy="822924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Quantifying Void Contributors</a:t>
            </a:r>
            <a:endParaRPr b="0" lang="en-US" sz="3600" strike="noStrike" u="none">
              <a:solidFill>
                <a:srgbClr val="000000"/>
              </a:solidFill>
              <a:effectLst/>
              <a:uFillTx/>
              <a:latin typeface="Arial"/>
            </a:endParaRPr>
          </a:p>
        </p:txBody>
      </p:sp>
      <p:sp>
        <p:nvSpPr>
          <p:cNvPr id="188"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89" name="TextBox 3"/>
          <p:cNvSpPr/>
          <p:nvPr/>
        </p:nvSpPr>
        <p:spPr>
          <a:xfrm>
            <a:off x="457200" y="1280160"/>
            <a:ext cx="13487400" cy="1675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charts pinpoint the most problematic land cover classes. The left chart shows the worst relative coverage (water), while the right chart shows the largest contributors to total void area (forests).</a:t>
            </a:r>
            <a:br>
              <a:rPr sz="2000"/>
            </a:br>
            <a:br>
              <a:rPr sz="2000"/>
            </a:br>
            <a:r>
              <a:rPr b="0" lang="en-US" sz="2000" strike="noStrike" u="none">
                <a:solidFill>
                  <a:srgbClr val="464646"/>
                </a:solidFill>
                <a:effectLst/>
                <a:uFillTx/>
                <a:latin typeface="Calibri"/>
              </a:rPr>
              <a:t>[Placeholder for Figure 9: Bar Charts of Void Analysis by Land Cover]</a:t>
            </a:r>
            <a:endParaRPr b="0" lang="en-US" sz="2000" strike="noStrike" u="none">
              <a:solidFill>
                <a:srgbClr val="000000"/>
              </a:solidFill>
              <a:effectLst/>
              <a:uFillTx/>
              <a:latin typeface="Arial"/>
            </a:endParaRPr>
          </a:p>
        </p:txBody>
      </p:sp>
      <p:sp>
        <p:nvSpPr>
          <p:cNvPr id="190"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21</a:t>
            </a:r>
            <a:endParaRPr b="0" lang="en-US" sz="1200" strike="noStrike" u="none">
              <a:solidFill>
                <a:srgbClr val="000000"/>
              </a:solidFill>
              <a:effectLst/>
              <a:uFillTx/>
              <a:latin typeface="Arial"/>
            </a:endParaRPr>
          </a:p>
        </p:txBody>
      </p:sp>
      <p:pic>
        <p:nvPicPr>
          <p:cNvPr id="191" name="" descr=""/>
          <p:cNvPicPr/>
          <p:nvPr/>
        </p:nvPicPr>
        <p:blipFill>
          <a:blip r:embed="rId1"/>
          <a:stretch/>
        </p:blipFill>
        <p:spPr>
          <a:xfrm>
            <a:off x="457200" y="2487240"/>
            <a:ext cx="12821040" cy="56617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Box 1"/>
          <p:cNvSpPr/>
          <p:nvPr/>
        </p:nvSpPr>
        <p:spPr>
          <a:xfrm>
            <a:off x="457200" y="182880"/>
            <a:ext cx="60930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Linking Elevation to Land Cover</a:t>
            </a:r>
            <a:endParaRPr b="0" lang="en-US" sz="3600" strike="noStrike" u="none">
              <a:solidFill>
                <a:srgbClr val="000000"/>
              </a:solidFill>
              <a:effectLst/>
              <a:uFillTx/>
              <a:latin typeface="Arial"/>
            </a:endParaRPr>
          </a:p>
        </p:txBody>
      </p:sp>
      <p:sp>
        <p:nvSpPr>
          <p:cNvPr id="19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94" name="TextBox 3"/>
          <p:cNvSpPr/>
          <p:nvPr/>
        </p:nvSpPr>
        <p:spPr>
          <a:xfrm>
            <a:off x="228600" y="1096920"/>
            <a:ext cx="411480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Each SAOCOM point was tagged with the specific land cover class it falls on.</a:t>
            </a:r>
            <a:br>
              <a:rPr sz="2000"/>
            </a:br>
            <a:br>
              <a:rPr sz="2000"/>
            </a:br>
            <a:r>
              <a:rPr b="0" lang="en-US" sz="2000" strike="noStrike" u="none">
                <a:solidFill>
                  <a:srgbClr val="464646"/>
                </a:solidFill>
                <a:effectLst/>
                <a:uFillTx/>
                <a:latin typeface="Calibri"/>
              </a:rPr>
              <a:t>This creates the final analysis dataset, enabling us to ask:</a:t>
            </a:r>
            <a:br>
              <a:rPr sz="2000"/>
            </a:br>
            <a:r>
              <a:rPr b="0" lang="en-US" sz="2000" strike="noStrike" u="none">
                <a:solidFill>
                  <a:srgbClr val="464646"/>
                </a:solidFill>
                <a:effectLst/>
                <a:uFillTx/>
                <a:latin typeface="Calibri"/>
              </a:rPr>
              <a:t>• "How does accuracy change between different categories?"</a:t>
            </a:r>
            <a:br>
              <a:rPr sz="2000"/>
            </a:br>
            <a:r>
              <a:rPr b="0" lang="en-US" sz="2000" strike="noStrike" u="none">
                <a:solidFill>
                  <a:srgbClr val="464646"/>
                </a:solidFill>
                <a:effectLst/>
                <a:uFillTx/>
                <a:latin typeface="Calibri"/>
              </a:rPr>
              <a:t>• "Which land cover categories does SAOCOM have difficulty with?"</a:t>
            </a:r>
            <a:endParaRPr b="0" lang="en-US" sz="2000" strike="noStrike" u="none">
              <a:solidFill>
                <a:srgbClr val="000000"/>
              </a:solidFill>
              <a:effectLst/>
              <a:uFillTx/>
              <a:latin typeface="Arial"/>
            </a:endParaRPr>
          </a:p>
        </p:txBody>
      </p:sp>
      <p:sp>
        <p:nvSpPr>
          <p:cNvPr id="195" name="TextBox 4"/>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12</a:t>
            </a:r>
            <a:endParaRPr b="0" lang="en-US" sz="1200" strike="noStrike" u="none">
              <a:solidFill>
                <a:srgbClr val="000000"/>
              </a:solidFill>
              <a:effectLst/>
              <a:uFillTx/>
              <a:latin typeface="Arial"/>
            </a:endParaRPr>
          </a:p>
        </p:txBody>
      </p:sp>
      <p:pic>
        <p:nvPicPr>
          <p:cNvPr id="196" name="" descr=""/>
          <p:cNvPicPr/>
          <p:nvPr/>
        </p:nvPicPr>
        <p:blipFill>
          <a:blip r:embed="rId1"/>
          <a:stretch/>
        </p:blipFill>
        <p:spPr>
          <a:xfrm>
            <a:off x="4343400" y="1098360"/>
            <a:ext cx="10286280" cy="698688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Coverage vs. Voids: A Closer Look</a:t>
            </a:r>
            <a:endParaRPr b="0" lang="en-US" sz="3600" strike="noStrike" u="none">
              <a:solidFill>
                <a:srgbClr val="000000"/>
              </a:solidFill>
              <a:effectLst/>
              <a:uFillTx/>
              <a:latin typeface="Arial"/>
            </a:endParaRPr>
          </a:p>
        </p:txBody>
      </p:sp>
      <p:sp>
        <p:nvSpPr>
          <p:cNvPr id="198"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99" name="TextBox 3"/>
          <p:cNvSpPr/>
          <p:nvPr/>
        </p:nvSpPr>
        <p:spPr>
          <a:xfrm>
            <a:off x="457200" y="1280160"/>
            <a:ext cx="594360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zooms in on a single class, partitioning it into areas of successful SAOCOM coverage versus void areas. This is essential for assessing the data's utility for specific applications (e.g., forestry).</a:t>
            </a:r>
            <a:br>
              <a:rPr sz="2000"/>
            </a:br>
            <a:br>
              <a:rPr sz="2000"/>
            </a:br>
            <a:endParaRPr b="0" lang="en-US" sz="2000" strike="noStrike" u="none">
              <a:solidFill>
                <a:srgbClr val="000000"/>
              </a:solidFill>
              <a:effectLst/>
              <a:uFillTx/>
              <a:latin typeface="Arial"/>
            </a:endParaRPr>
          </a:p>
        </p:txBody>
      </p:sp>
      <p:sp>
        <p:nvSpPr>
          <p:cNvPr id="200"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201"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23</a:t>
            </a:r>
            <a:endParaRPr b="0" lang="en-US" sz="1200" strike="noStrike" u="none">
              <a:solidFill>
                <a:srgbClr val="000000"/>
              </a:solidFill>
              <a:effectLst/>
              <a:uFillTx/>
              <a:latin typeface="Arial"/>
            </a:endParaRPr>
          </a:p>
        </p:txBody>
      </p:sp>
      <p:pic>
        <p:nvPicPr>
          <p:cNvPr id="202" name="" descr=""/>
          <p:cNvPicPr/>
          <p:nvPr/>
        </p:nvPicPr>
        <p:blipFill>
          <a:blip r:embed="rId1"/>
          <a:stretch/>
        </p:blipFill>
        <p:spPr>
          <a:xfrm>
            <a:off x="6529680" y="10969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Box 12"/>
          <p:cNvSpPr/>
          <p:nvPr/>
        </p:nvSpPr>
        <p:spPr>
          <a:xfrm>
            <a:off x="457200" y="182880"/>
            <a:ext cx="64836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Coverage vs. Voids: A Closer Look</a:t>
            </a:r>
            <a:endParaRPr b="0" lang="en-US" sz="3600" strike="noStrike" u="none">
              <a:solidFill>
                <a:srgbClr val="000000"/>
              </a:solidFill>
              <a:effectLst/>
              <a:uFillTx/>
              <a:latin typeface="Arial"/>
            </a:endParaRPr>
          </a:p>
        </p:txBody>
      </p:sp>
      <p:sp>
        <p:nvSpPr>
          <p:cNvPr id="204" name="Straight Connector 4"/>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205" name="TextBox 17"/>
          <p:cNvSpPr/>
          <p:nvPr/>
        </p:nvSpPr>
        <p:spPr>
          <a:xfrm>
            <a:off x="457200" y="1280160"/>
            <a:ext cx="594360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zooms in on a single class, partitioning it into areas of successful SAOCOM coverage versus void areas. This is essential for assessing the data's utility for specific applications (e.g., forestry).</a:t>
            </a:r>
            <a:br>
              <a:rPr sz="2000"/>
            </a:br>
            <a:br>
              <a:rPr sz="2000"/>
            </a:br>
            <a:endParaRPr b="0" lang="en-US" sz="2000" strike="noStrike" u="none">
              <a:solidFill>
                <a:srgbClr val="000000"/>
              </a:solidFill>
              <a:effectLst/>
              <a:uFillTx/>
              <a:latin typeface="Arial"/>
            </a:endParaRPr>
          </a:p>
        </p:txBody>
      </p:sp>
      <p:sp>
        <p:nvSpPr>
          <p:cNvPr id="206" name="TextBox 19"/>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23</a:t>
            </a:r>
            <a:endParaRPr b="0" lang="en-US" sz="1200" strike="noStrike" u="none">
              <a:solidFill>
                <a:srgbClr val="000000"/>
              </a:solidFill>
              <a:effectLst/>
              <a:uFillTx/>
              <a:latin typeface="Arial"/>
            </a:endParaRPr>
          </a:p>
        </p:txBody>
      </p:sp>
      <p:pic>
        <p:nvPicPr>
          <p:cNvPr id="207" name="" descr=""/>
          <p:cNvPicPr/>
          <p:nvPr/>
        </p:nvPicPr>
        <p:blipFill>
          <a:blip r:embed="rId1"/>
          <a:stretch/>
        </p:blipFill>
        <p:spPr>
          <a:xfrm>
            <a:off x="457200" y="3161160"/>
            <a:ext cx="11658600" cy="449676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Conclusions</a:t>
            </a:r>
            <a:endParaRPr b="0" lang="en-US" sz="3600" strike="noStrike" u="none">
              <a:solidFill>
                <a:srgbClr val="000000"/>
              </a:solidFill>
              <a:effectLst/>
              <a:uFillTx/>
              <a:latin typeface="Arial"/>
            </a:endParaRPr>
          </a:p>
        </p:txBody>
      </p:sp>
      <p:sp>
        <p:nvSpPr>
          <p:cNvPr id="20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210"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Accuracy: SAOCOM can produce accurate elevation data, but performance is highly dependent on coherence and land cover type.</a:t>
            </a:r>
            <a:br>
              <a:rPr sz="2000"/>
            </a:br>
            <a:br>
              <a:rPr sz="2000"/>
            </a:br>
            <a:r>
              <a:rPr b="0" lang="en-US" sz="2000" strike="noStrike" u="none">
                <a:solidFill>
                  <a:srgbClr val="464646"/>
                </a:solidFill>
                <a:effectLst/>
                <a:uFillTx/>
                <a:latin typeface="Calibri"/>
              </a:rPr>
              <a:t>Coverage: The primary limitation is the 87% data void, concentrated in forests, complex vegetation, and water.</a:t>
            </a:r>
            <a:br>
              <a:rPr sz="2000"/>
            </a:br>
            <a:br>
              <a:rPr sz="2000"/>
            </a:br>
            <a:r>
              <a:rPr b="0" lang="en-US" sz="2000" strike="noStrike" u="none">
                <a:solidFill>
                  <a:srgbClr val="464646"/>
                </a:solidFill>
                <a:effectLst/>
                <a:uFillTx/>
                <a:latin typeface="Calibri"/>
              </a:rPr>
              <a:t>Utility: Best suited for urban and open agricultural areas; less reliable in vegetated or complex terrain.</a:t>
            </a:r>
            <a:endParaRPr b="0" lang="en-US" sz="2000" strike="noStrike" u="none">
              <a:solidFill>
                <a:srgbClr val="000000"/>
              </a:solidFill>
              <a:effectLst/>
              <a:uFillTx/>
              <a:latin typeface="Arial"/>
            </a:endParaRPr>
          </a:p>
        </p:txBody>
      </p:sp>
      <p:sp>
        <p:nvSpPr>
          <p:cNvPr id="211"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24</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Box 2"/>
          <p:cNvSpPr/>
          <p:nvPr/>
        </p:nvSpPr>
        <p:spPr>
          <a:xfrm>
            <a:off x="457200" y="182880"/>
            <a:ext cx="44247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Datasets &amp; Study Area</a:t>
            </a:r>
            <a:endParaRPr b="0" lang="en-US" sz="3600" strike="noStrike" u="none">
              <a:solidFill>
                <a:srgbClr val="000000"/>
              </a:solidFill>
              <a:effectLst/>
              <a:uFillTx/>
              <a:latin typeface="Arial"/>
            </a:endParaRPr>
          </a:p>
        </p:txBody>
      </p:sp>
      <p:sp>
        <p:nvSpPr>
          <p:cNvPr id="69" name="Straight Connector 1"/>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70" name="TextBox 6"/>
          <p:cNvSpPr/>
          <p:nvPr/>
        </p:nvSpPr>
        <p:spPr>
          <a:xfrm>
            <a:off x="457200" y="1280160"/>
            <a:ext cx="685764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SAOCOM: L-band InSAR point cloud</a:t>
            </a:r>
            <a:br>
              <a:rPr sz="2000"/>
            </a:br>
            <a:br>
              <a:rPr sz="2000"/>
            </a:br>
            <a:r>
              <a:rPr b="0" lang="en-US" sz="2000" strike="noStrike" u="none">
                <a:solidFill>
                  <a:srgbClr val="464646"/>
                </a:solidFill>
                <a:effectLst/>
                <a:uFillTx/>
                <a:latin typeface="Calibri"/>
              </a:rPr>
              <a:t>Reference Data:</a:t>
            </a:r>
            <a:br>
              <a:rPr sz="2000"/>
            </a:br>
            <a:r>
              <a:rPr b="0" lang="en-US" sz="2000" strike="noStrike" u="none">
                <a:solidFill>
                  <a:srgbClr val="464646"/>
                </a:solidFill>
                <a:effectLst/>
                <a:uFillTx/>
                <a:latin typeface="Calibri"/>
              </a:rPr>
              <a:t>• TINITALY 10m DEM</a:t>
            </a:r>
            <a:br>
              <a:rPr sz="2000"/>
            </a:br>
            <a:r>
              <a:rPr b="0" lang="en-US" sz="2000" strike="noStrike" u="none">
                <a:solidFill>
                  <a:srgbClr val="464646"/>
                </a:solidFill>
                <a:effectLst/>
                <a:uFillTx/>
                <a:latin typeface="Calibri"/>
              </a:rPr>
              <a:t>• Copernicus 30m DEM</a:t>
            </a:r>
            <a:br>
              <a:rPr sz="2000"/>
            </a:br>
            <a:r>
              <a:rPr b="0" lang="en-US" sz="2000" strike="noStrike" u="none">
                <a:solidFill>
                  <a:srgbClr val="464646"/>
                </a:solidFill>
                <a:effectLst/>
                <a:uFillTx/>
                <a:latin typeface="Calibri"/>
              </a:rPr>
              <a:t>• CORINE 2018 Land Cover</a:t>
            </a:r>
            <a:endParaRPr b="0" lang="en-US" sz="2000" strike="noStrike" u="none">
              <a:solidFill>
                <a:srgbClr val="000000"/>
              </a:solidFill>
              <a:effectLst/>
              <a:uFillTx/>
              <a:latin typeface="Arial"/>
            </a:endParaRPr>
          </a:p>
          <a:p>
            <a:pPr defTabSz="457200">
              <a:lnSpc>
                <a:spcPct val="130000"/>
              </a:lnSpc>
            </a:pPr>
            <a:br>
              <a:rPr sz="2000"/>
            </a:br>
            <a:br>
              <a:rPr sz="2000"/>
            </a:br>
            <a:endParaRPr b="0" lang="en-US" sz="2000" strike="noStrike" u="none">
              <a:solidFill>
                <a:srgbClr val="000000"/>
              </a:solidFill>
              <a:effectLst/>
              <a:uFillTx/>
              <a:latin typeface="Arial"/>
            </a:endParaRPr>
          </a:p>
        </p:txBody>
      </p:sp>
      <p:sp>
        <p:nvSpPr>
          <p:cNvPr id="71" name="TextBox 7"/>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a:t>
            </a:r>
            <a:endParaRPr b="0" lang="en-US" sz="1200" strike="noStrike" u="none">
              <a:solidFill>
                <a:srgbClr val="000000"/>
              </a:solidFill>
              <a:effectLst/>
              <a:uFillTx/>
              <a:latin typeface="Arial"/>
            </a:endParaRPr>
          </a:p>
        </p:txBody>
      </p:sp>
      <p:pic>
        <p:nvPicPr>
          <p:cNvPr id="72" name="" descr=""/>
          <p:cNvPicPr/>
          <p:nvPr/>
        </p:nvPicPr>
        <p:blipFill>
          <a:blip r:embed="rId1"/>
          <a:stretch/>
        </p:blipFill>
        <p:spPr>
          <a:xfrm>
            <a:off x="6400800" y="1276200"/>
            <a:ext cx="7972920" cy="4210200"/>
          </a:xfrm>
          <a:prstGeom prst="rect">
            <a:avLst/>
          </a:prstGeom>
          <a:noFill/>
          <a:ln w="0">
            <a:noFill/>
          </a:ln>
        </p:spPr>
      </p:pic>
      <p:pic>
        <p:nvPicPr>
          <p:cNvPr id="73" name="" descr=""/>
          <p:cNvPicPr/>
          <p:nvPr/>
        </p:nvPicPr>
        <p:blipFill>
          <a:blip r:embed="rId2"/>
          <a:stretch/>
        </p:blipFill>
        <p:spPr>
          <a:xfrm>
            <a:off x="322920" y="5791680"/>
            <a:ext cx="6991920" cy="83772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Future Work</a:t>
            </a:r>
            <a:endParaRPr b="0" lang="en-US" sz="3600" strike="noStrike" u="none">
              <a:solidFill>
                <a:srgbClr val="000000"/>
              </a:solidFill>
              <a:effectLst/>
              <a:uFillTx/>
              <a:latin typeface="Arial"/>
            </a:endParaRPr>
          </a:p>
        </p:txBody>
      </p:sp>
      <p:sp>
        <p:nvSpPr>
          <p:cNvPr id="21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214" name="TextBox 3"/>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 Analyze influence of topography on coverage</a:t>
            </a:r>
            <a:br>
              <a:rPr sz="2000"/>
            </a:br>
            <a:r>
              <a:rPr b="0" lang="en-US" sz="2000" strike="noStrike" u="none">
                <a:solidFill>
                  <a:srgbClr val="464646"/>
                </a:solidFill>
                <a:effectLst/>
                <a:uFillTx/>
                <a:latin typeface="Calibri"/>
              </a:rPr>
              <a:t>• Contrast currently generated TINItaly data with Copernicus data for cross validation.</a:t>
            </a:r>
            <a:br>
              <a:rPr sz="2000"/>
            </a:br>
            <a:endParaRPr b="0" lang="en-US" sz="2000" strike="noStrike" u="none">
              <a:solidFill>
                <a:srgbClr val="000000"/>
              </a:solidFill>
              <a:effectLst/>
              <a:uFillTx/>
              <a:latin typeface="Arial"/>
            </a:endParaRPr>
          </a:p>
        </p:txBody>
      </p:sp>
      <p:sp>
        <p:nvSpPr>
          <p:cNvPr id="215"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25</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983160" y="450720"/>
            <a:ext cx="128138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 descr=""/>
          <p:cNvPicPr/>
          <p:nvPr/>
        </p:nvPicPr>
        <p:blipFill>
          <a:blip r:embed="rId1"/>
          <a:stretch/>
        </p:blipFill>
        <p:spPr>
          <a:xfrm>
            <a:off x="979560" y="45072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3" name="" descr=""/>
          <p:cNvPicPr/>
          <p:nvPr/>
        </p:nvPicPr>
        <p:blipFill>
          <a:blip r:embed="rId1"/>
          <a:stretch/>
        </p:blipFill>
        <p:spPr>
          <a:xfrm>
            <a:off x="983160" y="450720"/>
            <a:ext cx="128138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 descr=""/>
          <p:cNvPicPr/>
          <p:nvPr/>
        </p:nvPicPr>
        <p:blipFill>
          <a:blip r:embed="rId1"/>
          <a:stretch/>
        </p:blipFill>
        <p:spPr>
          <a:xfrm>
            <a:off x="979560" y="2892240"/>
            <a:ext cx="1282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Core Processing Parameters</a:t>
            </a:r>
            <a:endParaRPr b="0" lang="en-US" sz="3600" strike="noStrike" u="none">
              <a:solidFill>
                <a:srgbClr val="000000"/>
              </a:solidFill>
              <a:effectLst/>
              <a:uFillTx/>
              <a:latin typeface="Arial"/>
            </a:endParaRPr>
          </a:p>
        </p:txBody>
      </p:sp>
      <p:sp>
        <p:nvSpPr>
          <p:cNvPr id="75"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76"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Coherence Filter: γ ≥ 0.3</a:t>
            </a:r>
            <a:br>
              <a:rPr sz="2000"/>
            </a:br>
            <a:r>
              <a:rPr b="0" lang="en-US" sz="2000" strike="noStrike" u="none">
                <a:solidFill>
                  <a:srgbClr val="464646"/>
                </a:solidFill>
                <a:effectLst/>
                <a:uFillTx/>
                <a:latin typeface="Calibri"/>
              </a:rPr>
              <a:t>• Purpose: Removes noisy, unstable points to ensure data quality.</a:t>
            </a:r>
            <a:br>
              <a:rPr sz="2000"/>
            </a:br>
            <a:br>
              <a:rPr sz="2000"/>
            </a:br>
            <a:r>
              <a:rPr b="0" lang="en-US" sz="2000" strike="noStrike" u="none">
                <a:solidFill>
                  <a:srgbClr val="464646"/>
                </a:solidFill>
                <a:effectLst/>
                <a:uFillTx/>
                <a:latin typeface="Calibri"/>
              </a:rPr>
              <a:t>Grid Resolution: 10 meters</a:t>
            </a:r>
            <a:br>
              <a:rPr sz="2000"/>
            </a:br>
            <a:r>
              <a:rPr b="0" lang="en-US" sz="2000" strike="noStrike" u="none">
                <a:solidFill>
                  <a:srgbClr val="464646"/>
                </a:solidFill>
                <a:effectLst/>
                <a:uFillTx/>
                <a:latin typeface="Calibri"/>
              </a:rPr>
              <a:t>• Purpose: Matches the highest-resolution reference (TINITALY).</a:t>
            </a:r>
            <a:br>
              <a:rPr sz="2000"/>
            </a:br>
            <a:br>
              <a:rPr sz="2000"/>
            </a:br>
            <a:r>
              <a:rPr b="0" lang="en-US" sz="2000" strike="noStrike" u="none">
                <a:solidFill>
                  <a:srgbClr val="464646"/>
                </a:solidFill>
                <a:effectLst/>
                <a:uFillTx/>
                <a:latin typeface="Calibri"/>
              </a:rPr>
              <a:t>Resampling:</a:t>
            </a:r>
            <a:br>
              <a:rPr sz="2000"/>
            </a:br>
            <a:r>
              <a:rPr b="0" lang="en-US" sz="2000" strike="noStrike" u="none">
                <a:solidFill>
                  <a:srgbClr val="464646"/>
                </a:solidFill>
                <a:effectLst/>
                <a:uFillTx/>
                <a:latin typeface="Calibri"/>
              </a:rPr>
              <a:t>• Cubic Convolution for elevation (smooths surfaces).</a:t>
            </a:r>
            <a:br>
              <a:rPr sz="2000"/>
            </a:br>
            <a:r>
              <a:rPr b="0" lang="en-US" sz="2000" strike="noStrike" u="none">
                <a:solidFill>
                  <a:srgbClr val="464646"/>
                </a:solidFill>
                <a:effectLst/>
                <a:uFillTx/>
                <a:latin typeface="Calibri"/>
              </a:rPr>
              <a:t>• Nearest Neighbor for land cover (preserves classes).</a:t>
            </a:r>
            <a:endParaRPr b="0" lang="en-US" sz="2000" strike="noStrike" u="none">
              <a:solidFill>
                <a:srgbClr val="000000"/>
              </a:solidFill>
              <a:effectLst/>
              <a:uFillTx/>
              <a:latin typeface="Arial"/>
            </a:endParaRPr>
          </a:p>
        </p:txBody>
      </p:sp>
      <p:sp>
        <p:nvSpPr>
          <p:cNvPr id="77"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3</a:t>
            </a:r>
            <a:endParaRPr b="0" lang="en-US" sz="1200" strike="noStrike" u="none">
              <a:solidFill>
                <a:srgbClr val="000000"/>
              </a:solidFill>
              <a:effectLst/>
              <a:uFillTx/>
              <a:latin typeface="Arial"/>
            </a:endParaRPr>
          </a:p>
        </p:txBody>
      </p:sp>
      <p:pic>
        <p:nvPicPr>
          <p:cNvPr id="78" name="" descr=""/>
          <p:cNvPicPr/>
          <p:nvPr/>
        </p:nvPicPr>
        <p:blipFill>
          <a:blip r:embed="rId1"/>
          <a:stretch/>
        </p:blipFill>
        <p:spPr>
          <a:xfrm>
            <a:off x="7315200" y="1123560"/>
            <a:ext cx="7239600" cy="573444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 descr=""/>
          <p:cNvPicPr/>
          <p:nvPr/>
        </p:nvPicPr>
        <p:blipFill>
          <a:blip r:embed="rId1"/>
          <a:stretch/>
        </p:blipFill>
        <p:spPr>
          <a:xfrm>
            <a:off x="983160" y="2892240"/>
            <a:ext cx="128138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 descr=""/>
          <p:cNvPicPr/>
          <p:nvPr/>
        </p:nvPicPr>
        <p:blipFill>
          <a:blip r:embed="rId1"/>
          <a:stretch/>
        </p:blipFill>
        <p:spPr>
          <a:xfrm>
            <a:off x="3200400" y="6775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 descr=""/>
          <p:cNvPicPr/>
          <p:nvPr/>
        </p:nvPicPr>
        <p:blipFill>
          <a:blip r:embed="rId1"/>
          <a:stretch/>
        </p:blipFill>
        <p:spPr>
          <a:xfrm>
            <a:off x="3200400" y="68580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 name="" descr=""/>
          <p:cNvPicPr/>
          <p:nvPr/>
        </p:nvPicPr>
        <p:blipFill>
          <a:blip r:embed="rId1"/>
          <a:stretch/>
        </p:blipFill>
        <p:spPr>
          <a:xfrm>
            <a:off x="3329280" y="6775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 descr=""/>
          <p:cNvPicPr/>
          <p:nvPr/>
        </p:nvPicPr>
        <p:blipFill>
          <a:blip r:embed="rId1"/>
          <a:stretch/>
        </p:blipFill>
        <p:spPr>
          <a:xfrm>
            <a:off x="3329280" y="4489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 descr=""/>
          <p:cNvPicPr/>
          <p:nvPr/>
        </p:nvPicPr>
        <p:blipFill>
          <a:blip r:embed="rId1"/>
          <a:stretch/>
        </p:blipFill>
        <p:spPr>
          <a:xfrm>
            <a:off x="3329280" y="6775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3329280" y="45720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3329280" y="4489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 descr=""/>
          <p:cNvPicPr/>
          <p:nvPr/>
        </p:nvPicPr>
        <p:blipFill>
          <a:blip r:embed="rId1"/>
          <a:stretch/>
        </p:blipFill>
        <p:spPr>
          <a:xfrm>
            <a:off x="3429000" y="6775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3339720" y="6775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Statistical Metrics Used</a:t>
            </a:r>
            <a:endParaRPr b="0" lang="en-US" sz="3600" strike="noStrike" u="none">
              <a:solidFill>
                <a:srgbClr val="000000"/>
              </a:solidFill>
              <a:effectLst/>
              <a:uFillTx/>
              <a:latin typeface="Arial"/>
            </a:endParaRPr>
          </a:p>
        </p:txBody>
      </p:sp>
      <p:sp>
        <p:nvSpPr>
          <p:cNvPr id="80"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81"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Classical Metrics:</a:t>
            </a:r>
            <a:br>
              <a:rPr sz="2000"/>
            </a:br>
            <a:r>
              <a:rPr b="0" lang="en-US" sz="2000" strike="noStrike" u="none">
                <a:solidFill>
                  <a:srgbClr val="464646"/>
                </a:solidFill>
                <a:effectLst/>
                <a:uFillTx/>
                <a:latin typeface="Calibri"/>
              </a:rPr>
              <a:t>• Bias (ME): Systematic error.</a:t>
            </a:r>
            <a:br>
              <a:rPr sz="2000"/>
            </a:br>
            <a:r>
              <a:rPr b="0" lang="en-US" sz="2000" strike="noStrike" u="none">
                <a:solidFill>
                  <a:srgbClr val="464646"/>
                </a:solidFill>
                <a:effectLst/>
                <a:uFillTx/>
                <a:latin typeface="Calibri"/>
              </a:rPr>
              <a:t>• RMSE: Overall error magnitude (sensitive to outliers).</a:t>
            </a:r>
            <a:br>
              <a:rPr sz="2000"/>
            </a:br>
            <a:br>
              <a:rPr sz="2000"/>
            </a:br>
            <a:r>
              <a:rPr b="0" lang="en-US" sz="2000" strike="noStrike" u="none">
                <a:solidFill>
                  <a:srgbClr val="464646"/>
                </a:solidFill>
                <a:effectLst/>
                <a:uFillTx/>
                <a:latin typeface="Calibri"/>
              </a:rPr>
              <a:t>Robust Metrics:</a:t>
            </a:r>
            <a:br>
              <a:rPr sz="2000"/>
            </a:br>
            <a:r>
              <a:rPr b="0" lang="en-US" sz="2000" strike="noStrike" u="none">
                <a:solidFill>
                  <a:srgbClr val="464646"/>
                </a:solidFill>
                <a:effectLst/>
                <a:uFillTx/>
                <a:latin typeface="Calibri"/>
              </a:rPr>
              <a:t>• Median: Central tendency (resists outliers).</a:t>
            </a:r>
            <a:br>
              <a:rPr sz="2000"/>
            </a:br>
            <a:r>
              <a:rPr b="0" lang="en-US" sz="2000" strike="noStrike" u="none">
                <a:solidFill>
                  <a:srgbClr val="464646"/>
                </a:solidFill>
                <a:effectLst/>
                <a:uFillTx/>
                <a:latin typeface="Calibri"/>
              </a:rPr>
              <a:t>• NMAD: Robust standard deviation.</a:t>
            </a:r>
            <a:br>
              <a:rPr sz="2000"/>
            </a:br>
            <a:br>
              <a:rPr sz="2000"/>
            </a:br>
            <a:r>
              <a:rPr b="0" lang="en-US" sz="2000" strike="noStrike" u="none">
                <a:solidFill>
                  <a:srgbClr val="464646"/>
                </a:solidFill>
                <a:effectLst/>
                <a:uFillTx/>
                <a:latin typeface="Calibri"/>
              </a:rPr>
              <a:t>Why robust? Our data has outliers; these metrics give a truer picture of performance.</a:t>
            </a:r>
            <a:endParaRPr b="0" lang="en-US" sz="2000" strike="noStrike" u="none">
              <a:solidFill>
                <a:srgbClr val="000000"/>
              </a:solidFill>
              <a:effectLst/>
              <a:uFillTx/>
              <a:latin typeface="Arial"/>
            </a:endParaRPr>
          </a:p>
        </p:txBody>
      </p:sp>
      <p:sp>
        <p:nvSpPr>
          <p:cNvPr id="82"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7</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3339720" y="68580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 descr=""/>
          <p:cNvPicPr/>
          <p:nvPr/>
        </p:nvPicPr>
        <p:blipFill>
          <a:blip r:embed="rId1"/>
          <a:stretch/>
        </p:blipFill>
        <p:spPr>
          <a:xfrm>
            <a:off x="2723400" y="1476720"/>
            <a:ext cx="9392400" cy="240948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74880" y="228600"/>
            <a:ext cx="14630040" cy="483948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 descr=""/>
          <p:cNvPicPr/>
          <p:nvPr/>
        </p:nvPicPr>
        <p:blipFill>
          <a:blip r:embed="rId1"/>
          <a:stretch/>
        </p:blipFill>
        <p:spPr>
          <a:xfrm>
            <a:off x="1143000" y="0"/>
            <a:ext cx="12364560" cy="822924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 descr=""/>
          <p:cNvPicPr/>
          <p:nvPr/>
        </p:nvPicPr>
        <p:blipFill>
          <a:blip r:embed="rId1"/>
          <a:stretch/>
        </p:blipFill>
        <p:spPr>
          <a:xfrm>
            <a:off x="2098440" y="1151640"/>
            <a:ext cx="9560160" cy="570636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 descr=""/>
          <p:cNvPicPr/>
          <p:nvPr/>
        </p:nvPicPr>
        <p:blipFill>
          <a:blip r:embed="rId1"/>
          <a:stretch/>
        </p:blipFill>
        <p:spPr>
          <a:xfrm>
            <a:off x="333360" y="248040"/>
            <a:ext cx="4695840" cy="2266560"/>
          </a:xfrm>
          <a:prstGeom prst="rect">
            <a:avLst/>
          </a:prstGeom>
          <a:noFill/>
          <a:ln w="0">
            <a:noFill/>
          </a:ln>
        </p:spPr>
      </p:pic>
      <p:pic>
        <p:nvPicPr>
          <p:cNvPr id="241" name="" descr=""/>
          <p:cNvPicPr/>
          <p:nvPr/>
        </p:nvPicPr>
        <p:blipFill>
          <a:blip r:embed="rId2"/>
          <a:stretch/>
        </p:blipFill>
        <p:spPr>
          <a:xfrm>
            <a:off x="6039000" y="228600"/>
            <a:ext cx="2876400" cy="247644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 descr=""/>
          <p:cNvPicPr/>
          <p:nvPr/>
        </p:nvPicPr>
        <p:blipFill>
          <a:blip r:embed="rId1"/>
          <a:stretch/>
        </p:blipFill>
        <p:spPr>
          <a:xfrm>
            <a:off x="266760" y="1332360"/>
            <a:ext cx="14246280" cy="637848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 descr=""/>
          <p:cNvPicPr/>
          <p:nvPr/>
        </p:nvPicPr>
        <p:blipFill>
          <a:blip r:embed="rId1"/>
          <a:stretch/>
        </p:blipFill>
        <p:spPr>
          <a:xfrm>
            <a:off x="228600" y="360"/>
            <a:ext cx="5987160" cy="8229240"/>
          </a:xfrm>
          <a:prstGeom prst="rect">
            <a:avLst/>
          </a:prstGeom>
          <a:noFill/>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 descr=""/>
          <p:cNvPicPr/>
          <p:nvPr/>
        </p:nvPicPr>
        <p:blipFill>
          <a:blip r:embed="rId1"/>
          <a:stretch/>
        </p:blipFill>
        <p:spPr>
          <a:xfrm>
            <a:off x="914400" y="1181160"/>
            <a:ext cx="12458160" cy="3390840"/>
          </a:xfrm>
          <a:prstGeom prst="rect">
            <a:avLst/>
          </a:prstGeom>
          <a:noFill/>
          <a:ln w="0">
            <a:noFill/>
          </a:ln>
        </p:spPr>
      </p:pic>
      <p:pic>
        <p:nvPicPr>
          <p:cNvPr id="245" name="" descr=""/>
          <p:cNvPicPr/>
          <p:nvPr/>
        </p:nvPicPr>
        <p:blipFill>
          <a:blip r:embed="rId2"/>
          <a:stretch/>
        </p:blipFill>
        <p:spPr>
          <a:xfrm>
            <a:off x="1495440" y="4658040"/>
            <a:ext cx="3076560" cy="3389400"/>
          </a:xfrm>
          <a:prstGeom prst="rect">
            <a:avLst/>
          </a:prstGeom>
          <a:noFill/>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p:cNvPicPr/>
          <p:nvPr/>
        </p:nvPicPr>
        <p:blipFill>
          <a:blip r:embed="rId1"/>
          <a:stretch/>
        </p:blipFill>
        <p:spPr>
          <a:xfrm>
            <a:off x="2381040" y="457200"/>
            <a:ext cx="7677360" cy="743688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Box 1"/>
          <p:cNvSpPr/>
          <p:nvPr/>
        </p:nvSpPr>
        <p:spPr>
          <a:xfrm>
            <a:off x="457200" y="182880"/>
            <a:ext cx="681732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SAOCOM Spatial Coverage Analysis</a:t>
            </a:r>
            <a:endParaRPr b="0" lang="en-US" sz="3600" strike="noStrike" u="none">
              <a:solidFill>
                <a:srgbClr val="000000"/>
              </a:solidFill>
              <a:effectLst/>
              <a:uFillTx/>
              <a:latin typeface="Arial"/>
            </a:endParaRPr>
          </a:p>
        </p:txBody>
      </p:sp>
      <p:sp>
        <p:nvSpPr>
          <p:cNvPr id="8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85" name="TextBox 3"/>
          <p:cNvSpPr/>
          <p:nvPr/>
        </p:nvSpPr>
        <p:spPr>
          <a:xfrm>
            <a:off x="457200" y="1280160"/>
            <a:ext cx="685764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Every “pixel” is a 10m</a:t>
            </a:r>
            <a:r>
              <a:rPr b="0" lang="en-US" sz="2000" strike="noStrike" u="none" baseline="33000">
                <a:solidFill>
                  <a:srgbClr val="464646"/>
                </a:solidFill>
                <a:effectLst/>
                <a:uFillTx/>
                <a:latin typeface="Calibri"/>
              </a:rPr>
              <a:t>2</a:t>
            </a:r>
            <a:r>
              <a:rPr b="0" lang="en-US" sz="2000" strike="noStrike" u="none">
                <a:solidFill>
                  <a:srgbClr val="464646"/>
                </a:solidFill>
                <a:effectLst/>
                <a:uFillTx/>
                <a:latin typeface="Calibri"/>
              </a:rPr>
              <a:t> square and is a Boolean if a saocom pixel is present or not,</a:t>
            </a:r>
            <a:br>
              <a:rPr sz="2000"/>
            </a:br>
            <a:br>
              <a:rPr sz="2000"/>
            </a:br>
            <a:r>
              <a:rPr b="0" lang="en-US" sz="2000" strike="noStrike" u="none">
                <a:solidFill>
                  <a:srgbClr val="464646"/>
                </a:solidFill>
                <a:effectLst/>
                <a:uFillTx/>
                <a:latin typeface="Calibri"/>
              </a:rPr>
              <a:t>Void Percentage: 87.0%</a:t>
            </a:r>
            <a:br>
              <a:rPr sz="2000"/>
            </a:br>
            <a:br>
              <a:rPr sz="2000"/>
            </a:br>
            <a:r>
              <a:rPr b="0" lang="en-US" sz="2000" strike="noStrike" u="none">
                <a:solidFill>
                  <a:srgbClr val="464646"/>
                </a:solidFill>
                <a:effectLst/>
                <a:uFillTx/>
                <a:latin typeface="Calibri"/>
              </a:rPr>
              <a:t>This means for every 10 pixels in the study area, nearly 9 have no SAOCOM data.</a:t>
            </a:r>
            <a:br>
              <a:rPr sz="2000"/>
            </a:br>
            <a:br>
              <a:rPr sz="2000"/>
            </a:br>
            <a:r>
              <a:rPr b="0" lang="en-US" sz="2000" strike="noStrike" u="none">
                <a:solidFill>
                  <a:srgbClr val="464646"/>
                </a:solidFill>
                <a:effectLst/>
                <a:uFillTx/>
                <a:latin typeface="Calibri"/>
              </a:rPr>
              <a:t>What land cover types are in these voids?</a:t>
            </a:r>
            <a:endParaRPr b="0" lang="en-US" sz="2000" strike="noStrike" u="none">
              <a:solidFill>
                <a:srgbClr val="000000"/>
              </a:solidFill>
              <a:effectLst/>
              <a:uFillTx/>
              <a:latin typeface="Arial"/>
            </a:endParaRPr>
          </a:p>
        </p:txBody>
      </p:sp>
      <p:sp>
        <p:nvSpPr>
          <p:cNvPr id="86" name="TextBox 4"/>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10</a:t>
            </a:r>
            <a:endParaRPr b="0" lang="en-US" sz="1200" strike="noStrike" u="none">
              <a:solidFill>
                <a:srgbClr val="000000"/>
              </a:solidFill>
              <a:effectLst/>
              <a:uFillTx/>
              <a:latin typeface="Arial"/>
            </a:endParaRPr>
          </a:p>
        </p:txBody>
      </p:sp>
      <p:pic>
        <p:nvPicPr>
          <p:cNvPr id="87" name="" descr=""/>
          <p:cNvPicPr/>
          <p:nvPr/>
        </p:nvPicPr>
        <p:blipFill>
          <a:blip r:embed="rId1"/>
          <a:stretch/>
        </p:blipFill>
        <p:spPr>
          <a:xfrm>
            <a:off x="7318080" y="913320"/>
            <a:ext cx="7083720" cy="70876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Box 20"/>
          <p:cNvSpPr/>
          <p:nvPr/>
        </p:nvSpPr>
        <p:spPr>
          <a:xfrm>
            <a:off x="457200" y="182880"/>
            <a:ext cx="51246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Statistics Summary</a:t>
            </a:r>
            <a:endParaRPr b="0" lang="en-US" sz="3600" strike="noStrike" u="none">
              <a:solidFill>
                <a:srgbClr val="000000"/>
              </a:solidFill>
              <a:effectLst/>
              <a:uFillTx/>
              <a:latin typeface="Arial"/>
            </a:endParaRPr>
          </a:p>
        </p:txBody>
      </p:sp>
      <p:sp>
        <p:nvSpPr>
          <p:cNvPr id="89" name="Straight Connector 7"/>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90" name="TextBox 21"/>
          <p:cNvSpPr/>
          <p:nvPr/>
        </p:nvSpPr>
        <p:spPr>
          <a:xfrm>
            <a:off x="457200" y="1280160"/>
            <a:ext cx="5657040" cy="27734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table shows the fundamental statistical distributions for all elevation datasets. Note the large range of the raw SAOCOM data and the differences in mean/median values, underscoring the need for calibration.</a:t>
            </a:r>
            <a:br>
              <a:rPr sz="2000"/>
            </a:br>
            <a:br>
              <a:rPr sz="2000"/>
            </a:br>
            <a:endParaRPr b="0" lang="en-US" sz="2000" strike="noStrike" u="none">
              <a:solidFill>
                <a:srgbClr val="000000"/>
              </a:solidFill>
              <a:effectLst/>
              <a:uFillTx/>
              <a:latin typeface="Arial"/>
            </a:endParaRPr>
          </a:p>
        </p:txBody>
      </p:sp>
      <p:sp>
        <p:nvSpPr>
          <p:cNvPr id="91" name="TextBox 24"/>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8</a:t>
            </a:r>
            <a:endParaRPr b="0" lang="en-US" sz="1200" strike="noStrike" u="none">
              <a:solidFill>
                <a:srgbClr val="000000"/>
              </a:solidFill>
              <a:effectLst/>
              <a:uFillTx/>
              <a:latin typeface="Arial"/>
            </a:endParaRPr>
          </a:p>
        </p:txBody>
      </p:sp>
      <p:pic>
        <p:nvPicPr>
          <p:cNvPr id="92" name="" descr=""/>
          <p:cNvPicPr/>
          <p:nvPr/>
        </p:nvPicPr>
        <p:blipFill>
          <a:blip r:embed="rId1"/>
          <a:stretch/>
        </p:blipFill>
        <p:spPr>
          <a:xfrm>
            <a:off x="685800" y="4114800"/>
            <a:ext cx="13162680" cy="34290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Box 1"/>
          <p:cNvSpPr/>
          <p:nvPr/>
        </p:nvSpPr>
        <p:spPr>
          <a:xfrm>
            <a:off x="457200" y="182880"/>
            <a:ext cx="51246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Statistics Summary</a:t>
            </a:r>
            <a:endParaRPr b="0" lang="en-US" sz="3600" strike="noStrike" u="none">
              <a:solidFill>
                <a:srgbClr val="000000"/>
              </a:solidFill>
              <a:effectLst/>
              <a:uFillTx/>
              <a:latin typeface="Arial"/>
            </a:endParaRPr>
          </a:p>
        </p:txBody>
      </p:sp>
      <p:sp>
        <p:nvSpPr>
          <p:cNvPr id="9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95" name="TextBox 3"/>
          <p:cNvSpPr/>
          <p:nvPr/>
        </p:nvSpPr>
        <p:spPr>
          <a:xfrm>
            <a:off x="457200" y="1280160"/>
            <a:ext cx="5657040" cy="27734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table shows the fundamental statistical distributions for all elevation datasets. Note the large range of the raw SAOCOM data and the differences in mean/median values, underscoring the need for calibration.</a:t>
            </a:r>
            <a:br>
              <a:rPr sz="2000"/>
            </a:br>
            <a:br>
              <a:rPr sz="2000"/>
            </a:br>
            <a:endParaRPr b="0" lang="en-US" sz="2000" strike="noStrike" u="none">
              <a:solidFill>
                <a:srgbClr val="000000"/>
              </a:solidFill>
              <a:effectLst/>
              <a:uFillTx/>
              <a:latin typeface="Arial"/>
            </a:endParaRPr>
          </a:p>
        </p:txBody>
      </p:sp>
      <p:sp>
        <p:nvSpPr>
          <p:cNvPr id="96" name="TextBox 5"/>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8</a:t>
            </a:r>
            <a:endParaRPr b="0" lang="en-US" sz="1200" strike="noStrike" u="none">
              <a:solidFill>
                <a:srgbClr val="000000"/>
              </a:solidFill>
              <a:effectLst/>
              <a:uFillTx/>
              <a:latin typeface="Arial"/>
            </a:endParaRPr>
          </a:p>
        </p:txBody>
      </p:sp>
      <p:pic>
        <p:nvPicPr>
          <p:cNvPr id="97" name="" descr=""/>
          <p:cNvPicPr/>
          <p:nvPr/>
        </p:nvPicPr>
        <p:blipFill>
          <a:blip r:embed="rId1"/>
          <a:stretch/>
        </p:blipFill>
        <p:spPr>
          <a:xfrm>
            <a:off x="7315200" y="1143000"/>
            <a:ext cx="6982200" cy="68504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Box 1"/>
          <p:cNvSpPr/>
          <p:nvPr/>
        </p:nvSpPr>
        <p:spPr>
          <a:xfrm>
            <a:off x="457200" y="182880"/>
            <a:ext cx="57798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 Preprocessing Workflow</a:t>
            </a:r>
            <a:endParaRPr b="0" lang="en-US" sz="3600" strike="noStrike" u="none">
              <a:solidFill>
                <a:srgbClr val="000000"/>
              </a:solidFill>
              <a:effectLst/>
              <a:uFillTx/>
              <a:latin typeface="Arial"/>
            </a:endParaRPr>
          </a:p>
        </p:txBody>
      </p:sp>
      <p:sp>
        <p:nvSpPr>
          <p:cNvPr id="9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00" name="TextBox 3"/>
          <p:cNvSpPr/>
          <p:nvPr/>
        </p:nvSpPr>
        <p:spPr>
          <a:xfrm>
            <a:off x="457200" y="1280160"/>
            <a:ext cx="6857640" cy="24685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SAOCOM:</a:t>
            </a:r>
            <a:br>
              <a:rPr sz="2000"/>
            </a:br>
            <a:r>
              <a:rPr b="0" lang="en-US" sz="2000" strike="noStrike" u="none">
                <a:solidFill>
                  <a:srgbClr val="464646"/>
                </a:solidFill>
                <a:effectLst/>
                <a:uFillTx/>
                <a:latin typeface="Calibri"/>
              </a:rPr>
              <a:t>1. Filter by coherence (γ ≥ 0.3).</a:t>
            </a:r>
            <a:br>
              <a:rPr sz="2000"/>
            </a:br>
            <a:r>
              <a:rPr b="0" lang="en-US" sz="2000" strike="noStrike" u="none">
                <a:solidFill>
                  <a:srgbClr val="464646"/>
                </a:solidFill>
                <a:effectLst/>
                <a:uFillTx/>
                <a:latin typeface="Calibri"/>
              </a:rPr>
              <a:t>2. Remove invalid points.</a:t>
            </a:r>
            <a:br>
              <a:rPr sz="2000"/>
            </a:br>
            <a:r>
              <a:rPr b="0" lang="en-US" sz="2000" strike="noStrike" u="none">
                <a:solidFill>
                  <a:srgbClr val="464646"/>
                </a:solidFill>
                <a:effectLst/>
                <a:uFillTx/>
                <a:latin typeface="Calibri"/>
              </a:rPr>
              <a:t>3. Apply k-NN algorithm to remove spatial outliers.</a:t>
            </a:r>
            <a:endParaRPr b="0" lang="en-US" sz="2000" strike="noStrike" u="none">
              <a:solidFill>
                <a:srgbClr val="000000"/>
              </a:solidFill>
              <a:effectLst/>
              <a:uFillTx/>
              <a:latin typeface="Arial"/>
            </a:endParaRPr>
          </a:p>
          <a:p>
            <a:pPr defTabSz="457200">
              <a:lnSpc>
                <a:spcPct val="130000"/>
              </a:lnSpc>
            </a:pPr>
            <a:r>
              <a:rPr b="0" lang="en-US" sz="2000" strike="noStrike" u="none">
                <a:solidFill>
                  <a:srgbClr val="464646"/>
                </a:solidFill>
                <a:effectLst/>
                <a:uFillTx/>
                <a:latin typeface="Calibri"/>
              </a:rPr>
              <a:t>4. Apply Isolation Forest to remove vertical outliers</a:t>
            </a:r>
            <a:br>
              <a:rPr sz="2000"/>
            </a:br>
            <a:endParaRPr b="0" lang="en-US" sz="2000" strike="noStrike" u="none">
              <a:solidFill>
                <a:srgbClr val="000000"/>
              </a:solidFill>
              <a:effectLst/>
              <a:uFillTx/>
              <a:latin typeface="Arial"/>
            </a:endParaRPr>
          </a:p>
        </p:txBody>
      </p:sp>
      <p:sp>
        <p:nvSpPr>
          <p:cNvPr id="101" name="TextBox 4"/>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4</a:t>
            </a:r>
            <a:endParaRPr b="0" lang="en-US" sz="1200" strike="noStrike" u="none">
              <a:solidFill>
                <a:srgbClr val="000000"/>
              </a:solidFill>
              <a:effectLst/>
              <a:uFillTx/>
              <a:latin typeface="Arial"/>
            </a:endParaRPr>
          </a:p>
        </p:txBody>
      </p:sp>
      <p:sp>
        <p:nvSpPr>
          <p:cNvPr id="102" name=""/>
          <p:cNvSpPr txBox="1"/>
          <p:nvPr/>
        </p:nvSpPr>
        <p:spPr>
          <a:xfrm>
            <a:off x="7923240" y="7086600"/>
            <a:ext cx="3506760" cy="456120"/>
          </a:xfrm>
          <a:prstGeom prst="rect">
            <a:avLst/>
          </a:prstGeom>
          <a:noFill/>
          <a:ln w="0">
            <a:noFill/>
          </a:ln>
        </p:spPr>
        <p:txBody>
          <a:bodyPr lIns="90000" rIns="90000" tIns="45000" bIns="45000" anchor="t">
            <a:spAutoFit/>
          </a:bodyPr>
          <a:p>
            <a:r>
              <a:rPr b="0" lang="en-US" sz="1800" strike="noStrike" u="none">
                <a:solidFill>
                  <a:srgbClr val="000000"/>
                </a:solidFill>
                <a:effectLst/>
                <a:uFillTx/>
                <a:latin typeface="Times New Roman"/>
                <a:hlinkClick r:id="rId1"/>
              </a:rPr>
              <a:t>Three-dimensional Visualization</a:t>
            </a:r>
            <a:endParaRPr b="0" lang="en-US" sz="1800" strike="noStrike" u="none">
              <a:solidFill>
                <a:srgbClr val="000000"/>
              </a:solidFill>
              <a:effectLst/>
              <a:uFillTx/>
              <a:latin typeface="Times New Roman"/>
            </a:endParaRPr>
          </a:p>
        </p:txBody>
      </p:sp>
      <p:pic>
        <p:nvPicPr>
          <p:cNvPr id="103" name="" descr=""/>
          <p:cNvPicPr/>
          <p:nvPr/>
        </p:nvPicPr>
        <p:blipFill>
          <a:blip r:embed="rId2"/>
          <a:stretch/>
        </p:blipFill>
        <p:spPr>
          <a:xfrm>
            <a:off x="7315200" y="1218960"/>
            <a:ext cx="7306200" cy="5867640"/>
          </a:xfrm>
          <a:prstGeom prst="rect">
            <a:avLst/>
          </a:prstGeom>
          <a:noFill/>
          <a:ln w="0">
            <a:noFill/>
          </a:ln>
        </p:spPr>
      </p:pic>
      <p:pic>
        <p:nvPicPr>
          <p:cNvPr id="104" name="" descr=""/>
          <p:cNvPicPr/>
          <p:nvPr/>
        </p:nvPicPr>
        <p:blipFill>
          <a:blip r:embed="rId3"/>
          <a:stretch/>
        </p:blipFill>
        <p:spPr>
          <a:xfrm>
            <a:off x="228600" y="5757480"/>
            <a:ext cx="6458400" cy="2014920"/>
          </a:xfrm>
          <a:prstGeom prst="rect">
            <a:avLst/>
          </a:prstGeom>
          <a:noFill/>
          <a:ln w="0">
            <a:noFill/>
          </a:ln>
        </p:spPr>
      </p:pic>
      <p:pic>
        <p:nvPicPr>
          <p:cNvPr id="105" name="" descr=""/>
          <p:cNvPicPr/>
          <p:nvPr/>
        </p:nvPicPr>
        <p:blipFill>
          <a:blip r:embed="rId4"/>
          <a:stretch/>
        </p:blipFill>
        <p:spPr>
          <a:xfrm>
            <a:off x="457200" y="4066560"/>
            <a:ext cx="6629400" cy="14198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1306</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dc:creator/>
  <dc:description>generated using python-pptx</dc:description>
  <dc:language>en-US</dc:language>
  <cp:lastModifiedBy/>
  <cp:lastPrinted>2025-10-12T18:40:44Z</cp:lastPrinted>
  <dcterms:modified xsi:type="dcterms:W3CDTF">2025-10-14T08:03:43Z</dcterms:modified>
  <cp:revision>18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